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10287000" cx="18288000"/>
  <p:notesSz cx="6858000" cy="9144000"/>
  <p:embeddedFontLst>
    <p:embeddedFont>
      <p:font typeface="Noto Sans KR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NotoSansK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NotoSansKR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23a8f5241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223a8f5241_0_17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23a8f5241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223a8f5241_0_17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23a8f5241_0_1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223a8f5241_0_18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23a8f5241_0_1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223a8f5241_0_18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23a8f5241_0_1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223a8f5241_0_18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23a8f5241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223a8f5241_0_18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223a8f5241_0_1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3223a8f5241_0_18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223a8f5241_0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223a8f5241_0_19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223a8f5241_0_1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223a8f5241_0_19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223a8f5241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223a8f5241_0_19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223a8f5241_0_1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223a8f5241_0_19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223a8f5241_0_2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223a8f5241_0_20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223a8f5241_0_2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3223a8f5241_0_2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23a8f5241_0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3223a8f5241_0_2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223a8f5241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3223a8f5241_0_20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223a8f5241_0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3223a8f5241_0_20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223a8f5241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3223a8f5241_0_1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223a8f5241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3223a8f5241_0_1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223a8f5241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3223a8f5241_0_1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223a8f5241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3223a8f5241_0_13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223a8f5241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3223a8f5241_0_1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223a8f5241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3223a8f5241_0_1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223a8f5241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3223a8f5241_0_14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223a8f5241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3223a8f5241_0_15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223a8f5241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3223a8f5241_0_15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223a8f5241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3223a8f5241_0_15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223a8f5241_0_1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3223a8f5241_0_15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223a8f5241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3223a8f5241_0_7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223a8f5241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3223a8f5241_0_7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223a8f5241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3223a8f5241_0_8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223a8f5241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3223a8f5241_0_6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223a8f5241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3223a8f5241_0_6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223a8f5241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3223a8f5241_0_6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223a8f5241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3223a8f5241_0_7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223a8f5241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3223a8f5241_0_7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223a8f5241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g3223a8f5241_0_7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223a8f5241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g3223a8f5241_0_8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223a8f5241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3223a8f5241_0_8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223a8f5241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g3223a8f5241_0_8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28534800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3285348005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23a8f524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223a8f5241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285348005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g3285348005d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223a8f5241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g3223a8f5241_0_16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223a8f5241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g3223a8f5241_0_17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223a8f5241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g3223a8f5241_0_17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223a8f5241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g3223a8f5241_0_2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223a8f5241_0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g3223a8f5241_0_2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223a8f5241_0_2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g3223a8f5241_0_2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223a8f5241_0_2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g3223a8f5241_0_2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3223a8f5241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g3223a8f5241_0_2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3223a8f5241_0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g3223a8f5241_0_2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223a8f5241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g3223a8f5241_0_2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3223a8f5241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g3223a8f5241_0_2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23a8f5241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223a8f5241_0_6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223a8f5241_0_2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g3223a8f5241_0_2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3223a8f5241_0_2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g3223a8f5241_0_2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223a8f5241_0_2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g3223a8f5241_0_2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3223a8f5241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g3223a8f5241_0_2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23a8f5241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223a8f5241_0_1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23a8f5241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223a8f5241_0_1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36.png"/><Relationship Id="rId13" Type="http://schemas.openxmlformats.org/officeDocument/2006/relationships/image" Target="../media/image19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45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51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6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68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5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60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6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66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81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8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71.png"/><Relationship Id="rId13" Type="http://schemas.openxmlformats.org/officeDocument/2006/relationships/image" Target="../media/image84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6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1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9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8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9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9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9.png"/><Relationship Id="rId1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91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2.png"/><Relationship Id="rId10" Type="http://schemas.openxmlformats.org/officeDocument/2006/relationships/image" Target="../media/image95.png"/><Relationship Id="rId1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08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10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94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16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96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01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06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113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1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0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3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19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1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11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2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14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2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21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26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24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2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29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36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6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3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30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2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2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134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9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8.png"/><Relationship Id="rId13" Type="http://schemas.openxmlformats.org/officeDocument/2006/relationships/image" Target="../media/image26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33.png"/><Relationship Id="rId14" Type="http://schemas.openxmlformats.org/officeDocument/2006/relationships/image" Target="../media/image3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17360900" cy="9423400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3"/>
              </a:srgbClr>
            </a:outerShdw>
          </a:effectLst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9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3700" y="6350000"/>
            <a:ext cx="11938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572500" y="6350000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274300" y="6985000"/>
            <a:ext cx="6731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645900" y="64897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75500" y="6781800"/>
            <a:ext cx="10033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Beauty Life Balance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494A4E"/>
                </a:solidFill>
                <a:latin typeface="Calibri"/>
                <a:ea typeface="Calibri"/>
                <a:cs typeface="Calibri"/>
                <a:sym typeface="Calibri"/>
              </a:rPr>
              <a:t>4조 미인계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2971800" y="4457700"/>
            <a:ext cx="12344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뷰라밸 UI 보고서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402" name="Google Shape;4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2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414" name="Google Shape;414;p22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75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420" name="Google Shape;4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421" name="Google Shape;4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4200" y="4443950"/>
            <a:ext cx="3062075" cy="39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  <p:sp>
        <p:nvSpPr>
          <p:cNvPr id="428" name="Google Shape;428;p23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429" name="Google Shape;42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68286" y="1802489"/>
            <a:ext cx="3905040" cy="637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74975" y="6735225"/>
            <a:ext cx="3818200" cy="13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3"/>
          <p:cNvSpPr txBox="1"/>
          <p:nvPr/>
        </p:nvSpPr>
        <p:spPr>
          <a:xfrm>
            <a:off x="10033000" y="3048000"/>
            <a:ext cx="6821100" cy="4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로그인/ 로그아웃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로그인 성공시 Session 에 loginUser로 정보 저장  , 실패 시 하단에 오류 문구 띄움 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아이디 저장 체크시 쿠키에 저장해둠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카카오 로그인 API 활용하여 간편로그인 기능 구현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○"/>
            </a:pPr>
            <a:r>
              <a:rPr lang="en-US" sz="2600">
                <a:solidFill>
                  <a:srgbClr val="717377"/>
                </a:solidFill>
              </a:rPr>
              <a:t> 기존에 카카오로 가입 이력 없으면, 필수정보, 선택정보 동의 받고 회원가입 진행 후 로그인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3"/>
          <p:cNvSpPr/>
          <p:nvPr/>
        </p:nvSpPr>
        <p:spPr>
          <a:xfrm>
            <a:off x="1931450" y="3252875"/>
            <a:ext cx="4097100" cy="197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1823625" y="4533000"/>
            <a:ext cx="1242600" cy="2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3"/>
          <p:cNvSpPr/>
          <p:nvPr/>
        </p:nvSpPr>
        <p:spPr>
          <a:xfrm>
            <a:off x="1895400" y="7331950"/>
            <a:ext cx="3978000" cy="79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1598961" y="3071275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1356671" y="444394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1450155" y="689610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23"/>
          <p:cNvCxnSpPr>
            <a:stCxn id="434" idx="3"/>
          </p:cNvCxnSpPr>
          <p:nvPr/>
        </p:nvCxnSpPr>
        <p:spPr>
          <a:xfrm flipH="1" rot="10800000">
            <a:off x="5873400" y="6868900"/>
            <a:ext cx="446100" cy="86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444" name="Google Shape;4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445" name="Google Shape;44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4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1" name="Google Shape;451;p24"/>
          <p:cNvSpPr txBox="1"/>
          <p:nvPr/>
        </p:nvSpPr>
        <p:spPr>
          <a:xfrm>
            <a:off x="10033000" y="3098800"/>
            <a:ext cx="717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약관동의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회원가입 진행하기 전 이용약관 및 개인정보 수집 관련 안내 및 동의 진행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사용자의 편의를 위해 전체선택 체크박스 클릭시 전부다 선택되게끔 구현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필수 동의 체크 안될 시 다음 으로 넘어가지 못하도록 막음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0487" y="2262890"/>
            <a:ext cx="8230313" cy="576121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4"/>
          <p:cNvSpPr/>
          <p:nvPr/>
        </p:nvSpPr>
        <p:spPr>
          <a:xfrm>
            <a:off x="609600" y="3098800"/>
            <a:ext cx="8044800" cy="41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3501592" y="7360075"/>
            <a:ext cx="2677800" cy="55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4"/>
          <p:cNvSpPr/>
          <p:nvPr/>
        </p:nvSpPr>
        <p:spPr>
          <a:xfrm>
            <a:off x="1370246" y="3163389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5957896" y="754528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463" name="Google Shape;4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464" name="Google Shape;4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5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0" name="Google Shape;470;p25"/>
          <p:cNvSpPr txBox="1"/>
          <p:nvPr/>
        </p:nvSpPr>
        <p:spPr>
          <a:xfrm>
            <a:off x="9988600" y="2948000"/>
            <a:ext cx="7175400" cy="6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회원가입 / 회원정보 수정 페이지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아이디, 비밀번호, 비밀번호확인 제약조건 체크 </a:t>
            </a:r>
            <a:endParaRPr sz="2200">
              <a:solidFill>
                <a:srgbClr val="717377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17377"/>
                </a:solidFill>
              </a:rPr>
              <a:t>만일 제약조건 어길 시 회원가입 버튼 비활성화</a:t>
            </a:r>
            <a:endParaRPr sz="2200">
              <a:solidFill>
                <a:srgbClr val="717377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이메일 인증 기능 구현 </a:t>
            </a:r>
            <a:endParaRPr sz="2200">
              <a:solidFill>
                <a:srgbClr val="717377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lphaLcPeriod"/>
            </a:pPr>
            <a:r>
              <a:rPr lang="en-US" sz="2200">
                <a:solidFill>
                  <a:srgbClr val="717377"/>
                </a:solidFill>
              </a:rPr>
              <a:t>별도의 인증테이블을 만들어 인증가능 시간도 설정함 </a:t>
            </a:r>
            <a:endParaRPr sz="2200">
              <a:solidFill>
                <a:srgbClr val="717377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lphaLcPeriod"/>
            </a:pPr>
            <a:r>
              <a:rPr lang="en-US" sz="2200">
                <a:solidFill>
                  <a:srgbClr val="717377"/>
                </a:solidFill>
              </a:rPr>
              <a:t>임의의 6글자 코드를 메일로 발송 - 인증용 메일 html 형식은 별도의 외부파일로 만들어서 관리</a:t>
            </a:r>
            <a:endParaRPr sz="2200">
              <a:solidFill>
                <a:srgbClr val="717377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다음지도API 활용하여 주소 검색 기능 구현 </a:t>
            </a:r>
            <a:endParaRPr sz="2200">
              <a:solidFill>
                <a:srgbClr val="717377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필수 입력사항들이 입력이 다 되어야만 가입버튼이 활성화 되도록 기능 구현 </a:t>
            </a:r>
            <a:endParaRPr sz="2200">
              <a:solidFill>
                <a:srgbClr val="717377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rabicPeriod"/>
            </a:pPr>
            <a:r>
              <a:rPr lang="en-US" sz="2200">
                <a:solidFill>
                  <a:srgbClr val="717377"/>
                </a:solidFill>
              </a:rPr>
              <a:t>회원 수정 페이지의 경우 비밀번호 입력부분을 비밀번호 변경 버튼으로 대체함  </a:t>
            </a:r>
            <a:endParaRPr sz="2200">
              <a:solidFill>
                <a:srgbClr val="717377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200"/>
              <a:buAutoNum type="alphaLcPeriod"/>
            </a:pPr>
            <a:r>
              <a:rPr lang="en-US" sz="2200">
                <a:solidFill>
                  <a:srgbClr val="717377"/>
                </a:solidFill>
              </a:rPr>
              <a:t>비밀번호 변경을 원할 시 변경 버튼을 누르면  토글효과로 현재 비밀번호와 새 비밀번호 입력창이 보여짐  이후 마찬가지로 제약조건 체크 후 수정 가능하게함  </a:t>
            </a:r>
            <a:endParaRPr sz="22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2973" y="1104900"/>
            <a:ext cx="6744405" cy="808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9273" y="7427843"/>
            <a:ext cx="1544968" cy="175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92592" y="5655026"/>
            <a:ext cx="1910794" cy="309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5"/>
          <p:cNvPicPr preferRelativeResize="0"/>
          <p:nvPr/>
        </p:nvPicPr>
        <p:blipFill rotWithShape="1">
          <a:blip r:embed="rId12">
            <a:alphaModFix/>
          </a:blip>
          <a:srcRect b="0" l="16134" r="12222" t="0"/>
          <a:stretch/>
        </p:blipFill>
        <p:spPr>
          <a:xfrm>
            <a:off x="4938989" y="3961657"/>
            <a:ext cx="3756960" cy="140562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5"/>
          <p:cNvSpPr/>
          <p:nvPr/>
        </p:nvSpPr>
        <p:spPr>
          <a:xfrm>
            <a:off x="1139100" y="2443800"/>
            <a:ext cx="3161400" cy="180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5"/>
          <p:cNvSpPr/>
          <p:nvPr/>
        </p:nvSpPr>
        <p:spPr>
          <a:xfrm>
            <a:off x="2546650" y="6819900"/>
            <a:ext cx="2340900" cy="151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5"/>
          <p:cNvSpPr/>
          <p:nvPr/>
        </p:nvSpPr>
        <p:spPr>
          <a:xfrm>
            <a:off x="735496" y="3264314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2096496" y="486645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5"/>
          <p:cNvSpPr/>
          <p:nvPr/>
        </p:nvSpPr>
        <p:spPr>
          <a:xfrm>
            <a:off x="5018525" y="3847525"/>
            <a:ext cx="3161400" cy="151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5"/>
          <p:cNvSpPr/>
          <p:nvPr/>
        </p:nvSpPr>
        <p:spPr>
          <a:xfrm>
            <a:off x="2470450" y="4983925"/>
            <a:ext cx="2340900" cy="90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7071050" y="2165300"/>
            <a:ext cx="8802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5"/>
          <p:cNvSpPr/>
          <p:nvPr/>
        </p:nvSpPr>
        <p:spPr>
          <a:xfrm>
            <a:off x="1914946" y="712408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5"/>
          <p:cNvSpPr/>
          <p:nvPr/>
        </p:nvSpPr>
        <p:spPr>
          <a:xfrm>
            <a:off x="4810553" y="3695125"/>
            <a:ext cx="373800" cy="292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5"/>
          <p:cNvSpPr/>
          <p:nvPr/>
        </p:nvSpPr>
        <p:spPr>
          <a:xfrm>
            <a:off x="6763821" y="197678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25"/>
          <p:cNvCxnSpPr/>
          <p:nvPr/>
        </p:nvCxnSpPr>
        <p:spPr>
          <a:xfrm>
            <a:off x="4240475" y="5662350"/>
            <a:ext cx="1497300" cy="67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2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492" name="Google Shape;4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493" name="Google Shape;4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6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99" name="Google Shape;499;p26"/>
          <p:cNvSpPr txBox="1"/>
          <p:nvPr/>
        </p:nvSpPr>
        <p:spPr>
          <a:xfrm>
            <a:off x="10033000" y="3098800"/>
            <a:ext cx="717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 가입 완료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회원가입이 정상적으로 처리 될 경우 보여지는 페이지 기본 필수 정보들을 보여줌 </a:t>
            </a:r>
            <a:endParaRPr sz="2600">
              <a:solidFill>
                <a:srgbClr val="717377"/>
              </a:solidFill>
            </a:endParaRPr>
          </a:p>
        </p:txBody>
      </p:sp>
      <p:pic>
        <p:nvPicPr>
          <p:cNvPr id="500" name="Google Shape;500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6322" y="2247900"/>
            <a:ext cx="7013526" cy="624341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6"/>
          <p:cNvSpPr/>
          <p:nvPr/>
        </p:nvSpPr>
        <p:spPr>
          <a:xfrm>
            <a:off x="762000" y="3680350"/>
            <a:ext cx="7801800" cy="38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6"/>
          <p:cNvSpPr/>
          <p:nvPr/>
        </p:nvSpPr>
        <p:spPr>
          <a:xfrm>
            <a:off x="1078296" y="318605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509" name="Google Shape;5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510" name="Google Shape;5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7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16" name="Google Shape;51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90543" y="1567047"/>
            <a:ext cx="4511431" cy="306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64801" y="5358131"/>
            <a:ext cx="4762913" cy="309398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7"/>
          <p:cNvSpPr txBox="1"/>
          <p:nvPr/>
        </p:nvSpPr>
        <p:spPr>
          <a:xfrm>
            <a:off x="10033000" y="3098800"/>
            <a:ext cx="717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아이디 찾기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가입시 인증했던 메일 주소와 이름을 대조하여 아이디 찾기 기능 구현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○"/>
            </a:pPr>
            <a:r>
              <a:rPr lang="en-US" sz="2600">
                <a:solidFill>
                  <a:srgbClr val="717377"/>
                </a:solidFill>
              </a:rPr>
              <a:t>아이디가 없으면 없는 아이디라고 알림 띄움</a:t>
            </a:r>
            <a:endParaRPr sz="2600">
              <a:solidFill>
                <a:srgbClr val="717377"/>
              </a:solidFill>
            </a:endParaRPr>
          </a:p>
          <a:p>
            <a:pPr indent="0" lvl="0" marL="9144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아이디가 있다면  보여준 후 비밀번호 찾기페이지 나 로그인 페이지 로 이동 할 수 있게 버튼설정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7"/>
          <p:cNvSpPr/>
          <p:nvPr/>
        </p:nvSpPr>
        <p:spPr>
          <a:xfrm>
            <a:off x="2117550" y="2049500"/>
            <a:ext cx="4810200" cy="257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7"/>
          <p:cNvSpPr/>
          <p:nvPr/>
        </p:nvSpPr>
        <p:spPr>
          <a:xfrm>
            <a:off x="2481480" y="5904900"/>
            <a:ext cx="4394700" cy="257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7"/>
          <p:cNvSpPr/>
          <p:nvPr/>
        </p:nvSpPr>
        <p:spPr>
          <a:xfrm>
            <a:off x="1795496" y="1842439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7"/>
          <p:cNvSpPr/>
          <p:nvPr/>
        </p:nvSpPr>
        <p:spPr>
          <a:xfrm>
            <a:off x="2164796" y="555583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7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529" name="Google Shape;5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530" name="Google Shape;5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9458" y="2581856"/>
            <a:ext cx="3452234" cy="295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4666" y="2549618"/>
            <a:ext cx="3717103" cy="263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55710" y="5496828"/>
            <a:ext cx="4275190" cy="310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8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39" name="Google Shape;539;p28"/>
          <p:cNvSpPr txBox="1"/>
          <p:nvPr/>
        </p:nvSpPr>
        <p:spPr>
          <a:xfrm>
            <a:off x="10033000" y="3098800"/>
            <a:ext cx="7175400" cy="4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비밀번호 찾기 페이지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아이디 이름 가입시 등록한 메일 3가지를 입력후 대조하여 비밀번호 찾기 진행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한번 더 본인인증을 진행하여 보완 강화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lphaLcPeriod"/>
            </a:pPr>
            <a:r>
              <a:rPr lang="en-US" sz="2600">
                <a:solidFill>
                  <a:srgbClr val="717377"/>
                </a:solidFill>
              </a:rPr>
              <a:t>가입때와 동일한 로직으로 이메일 인증 진행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복호화가 불가능한 비밀번호이므로 새 비밀번호 설정하는 로직 진행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마찬가지로 제약조건 체크 후 비밀번호 변경함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8"/>
          <p:cNvSpPr/>
          <p:nvPr/>
        </p:nvSpPr>
        <p:spPr>
          <a:xfrm>
            <a:off x="891250" y="2549625"/>
            <a:ext cx="3452400" cy="315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8"/>
          <p:cNvSpPr/>
          <p:nvPr/>
        </p:nvSpPr>
        <p:spPr>
          <a:xfrm>
            <a:off x="6434302" y="3837725"/>
            <a:ext cx="794400" cy="30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8"/>
          <p:cNvSpPr/>
          <p:nvPr/>
        </p:nvSpPr>
        <p:spPr>
          <a:xfrm>
            <a:off x="735496" y="3264314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8"/>
          <p:cNvSpPr/>
          <p:nvPr/>
        </p:nvSpPr>
        <p:spPr>
          <a:xfrm>
            <a:off x="4506496" y="281940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8"/>
          <p:cNvSpPr/>
          <p:nvPr/>
        </p:nvSpPr>
        <p:spPr>
          <a:xfrm>
            <a:off x="4548850" y="3098800"/>
            <a:ext cx="3452400" cy="23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8"/>
          <p:cNvSpPr/>
          <p:nvPr/>
        </p:nvSpPr>
        <p:spPr>
          <a:xfrm>
            <a:off x="2730050" y="6116500"/>
            <a:ext cx="3452400" cy="23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8"/>
          <p:cNvSpPr/>
          <p:nvPr/>
        </p:nvSpPr>
        <p:spPr>
          <a:xfrm>
            <a:off x="2449096" y="594360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553" name="Google Shape;5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554" name="Google Shape;5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9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60" name="Google Shape;560;p29"/>
          <p:cNvSpPr txBox="1"/>
          <p:nvPr/>
        </p:nvSpPr>
        <p:spPr>
          <a:xfrm>
            <a:off x="10033000" y="3098800"/>
            <a:ext cx="7175400" cy="3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 탈퇴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회원 탈퇴 진행 전 한번 더 본인이 맞는지 비밀번호 확인 후 탈퇴 진행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○"/>
            </a:pPr>
            <a:r>
              <a:rPr lang="en-US" sz="2600">
                <a:solidFill>
                  <a:srgbClr val="717377"/>
                </a:solidFill>
              </a:rPr>
              <a:t>만일 비밀번호가 다를 경우 알림 띄우고 탈퇴 기능 막음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탈퇴 완료 시 보여지는 페이지 </a:t>
            </a:r>
            <a:br>
              <a:rPr lang="en-US" sz="2600">
                <a:solidFill>
                  <a:srgbClr val="717377"/>
                </a:solidFill>
              </a:rPr>
            </a:br>
            <a:r>
              <a:rPr lang="en-US" sz="2600">
                <a:solidFill>
                  <a:srgbClr val="717377"/>
                </a:solidFill>
              </a:rPr>
              <a:t>  탈퇴 로직과 더불어 기존에 세션에 저장해둔 loginUser 정보도 만료함 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15055" y="2322546"/>
            <a:ext cx="3558848" cy="378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86677" y="3622749"/>
            <a:ext cx="3558848" cy="3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9"/>
          <p:cNvSpPr/>
          <p:nvPr/>
        </p:nvSpPr>
        <p:spPr>
          <a:xfrm>
            <a:off x="762000" y="3467100"/>
            <a:ext cx="3920100" cy="350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9"/>
          <p:cNvSpPr/>
          <p:nvPr/>
        </p:nvSpPr>
        <p:spPr>
          <a:xfrm>
            <a:off x="4929850" y="3885000"/>
            <a:ext cx="3619500" cy="288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29"/>
          <p:cNvSpPr/>
          <p:nvPr/>
        </p:nvSpPr>
        <p:spPr>
          <a:xfrm>
            <a:off x="735496" y="3264314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9"/>
          <p:cNvSpPr/>
          <p:nvPr/>
        </p:nvSpPr>
        <p:spPr>
          <a:xfrm>
            <a:off x="5032746" y="351660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573" name="Google Shape;5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574" name="Google Shape;57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345" y="1650812"/>
            <a:ext cx="8039310" cy="698537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0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1" name="Google Shape;581;p30"/>
          <p:cNvSpPr txBox="1"/>
          <p:nvPr/>
        </p:nvSpPr>
        <p:spPr>
          <a:xfrm>
            <a:off x="10033000" y="2700125"/>
            <a:ext cx="7175400" cy="6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회원의 등급, 적립금, 현재 들어가 있는 장바구니 상품 갯수 보여줌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[i] 버튼 클릭시 회원등급 관련 정보 모달창으로 보여줌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좌측에 관련 목록 메뉴바로 띄움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주문 / 배송 상태도 단계별로 보여줌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 더보기 클릭시 전체 목록 조회페이지로 이동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찜한 상품 최신순 4개만 골라서 띄움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하트 버튼 누르면 찜 해제 기능 구현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더보기 클릭 시 내 찜 목록 페이지로 이동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 1:1 문의내역 과 상품 Q&amp;A 내역 최신 4개 목록 띄워서 보여줌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 더보기 클릭 시 해당 고객센터 페이지로 이동함 </a:t>
            </a:r>
            <a:endParaRPr sz="25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0"/>
          <p:cNvSpPr/>
          <p:nvPr/>
        </p:nvSpPr>
        <p:spPr>
          <a:xfrm>
            <a:off x="489300" y="1447800"/>
            <a:ext cx="1650600" cy="372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0"/>
          <p:cNvSpPr/>
          <p:nvPr/>
        </p:nvSpPr>
        <p:spPr>
          <a:xfrm>
            <a:off x="2634457" y="3159671"/>
            <a:ext cx="5871600" cy="116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0"/>
          <p:cNvSpPr/>
          <p:nvPr/>
        </p:nvSpPr>
        <p:spPr>
          <a:xfrm>
            <a:off x="2466887" y="1584600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0"/>
          <p:cNvSpPr/>
          <p:nvPr/>
        </p:nvSpPr>
        <p:spPr>
          <a:xfrm>
            <a:off x="643446" y="12045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6175" y="1904925"/>
            <a:ext cx="5573751" cy="9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0"/>
          <p:cNvSpPr/>
          <p:nvPr/>
        </p:nvSpPr>
        <p:spPr>
          <a:xfrm>
            <a:off x="2634450" y="4378879"/>
            <a:ext cx="5957700" cy="240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0"/>
          <p:cNvSpPr/>
          <p:nvPr/>
        </p:nvSpPr>
        <p:spPr>
          <a:xfrm>
            <a:off x="2634450" y="6893476"/>
            <a:ext cx="5957700" cy="188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0"/>
          <p:cNvSpPr/>
          <p:nvPr/>
        </p:nvSpPr>
        <p:spPr>
          <a:xfrm>
            <a:off x="2319846" y="31095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0"/>
          <p:cNvSpPr/>
          <p:nvPr/>
        </p:nvSpPr>
        <p:spPr>
          <a:xfrm>
            <a:off x="2319846" y="44811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0"/>
          <p:cNvSpPr/>
          <p:nvPr/>
        </p:nvSpPr>
        <p:spPr>
          <a:xfrm>
            <a:off x="2243646" y="68433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37935" y="537524"/>
            <a:ext cx="1798701" cy="131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93" name="Google Shape;593;p30"/>
          <p:cNvCxnSpPr>
            <a:stCxn id="586" idx="0"/>
          </p:cNvCxnSpPr>
          <p:nvPr/>
        </p:nvCxnSpPr>
        <p:spPr>
          <a:xfrm rot="10800000">
            <a:off x="5317650" y="1612125"/>
            <a:ext cx="305400" cy="29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30"/>
          <p:cNvSpPr/>
          <p:nvPr/>
        </p:nvSpPr>
        <p:spPr>
          <a:xfrm>
            <a:off x="3158046" y="74736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601" name="Google Shape;6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602" name="Google Shape;6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1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608" name="Google Shape;608;p31"/>
          <p:cNvGrpSpPr/>
          <p:nvPr/>
        </p:nvGrpSpPr>
        <p:grpSpPr>
          <a:xfrm>
            <a:off x="1007564" y="774700"/>
            <a:ext cx="6988712" cy="8831438"/>
            <a:chOff x="1007564" y="774700"/>
            <a:chExt cx="6988712" cy="8831438"/>
          </a:xfrm>
        </p:grpSpPr>
        <p:grpSp>
          <p:nvGrpSpPr>
            <p:cNvPr id="609" name="Google Shape;609;p31"/>
            <p:cNvGrpSpPr/>
            <p:nvPr/>
          </p:nvGrpSpPr>
          <p:grpSpPr>
            <a:xfrm>
              <a:off x="1007564" y="774700"/>
              <a:ext cx="6988712" cy="8831438"/>
              <a:chOff x="1063088" y="858874"/>
              <a:chExt cx="6988712" cy="8831438"/>
            </a:xfrm>
          </p:grpSpPr>
          <p:pic>
            <p:nvPicPr>
              <p:cNvPr id="610" name="Google Shape;610;p3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63088" y="858874"/>
                <a:ext cx="6988712" cy="88314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1" name="Google Shape;611;p3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371600" y="7223226"/>
                <a:ext cx="6451598" cy="1577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2" name="Google Shape;612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669319" y="3746649"/>
              <a:ext cx="1110078" cy="19749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3" name="Google Shape;613;p31"/>
          <p:cNvSpPr txBox="1"/>
          <p:nvPr/>
        </p:nvSpPr>
        <p:spPr>
          <a:xfrm>
            <a:off x="10033000" y="3098800"/>
            <a:ext cx="7175400" cy="6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주문 /배송 조회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기간별로도 조회 가능하고 특정 기간 설정해서도 조회 가능하게 기능구현 </a:t>
            </a:r>
            <a:endParaRPr/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기간에 해당하는 목록들 조회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lphaLcPeriod"/>
            </a:pPr>
            <a:r>
              <a:rPr lang="en-US" sz="2600">
                <a:solidFill>
                  <a:srgbClr val="717377"/>
                </a:solidFill>
              </a:rPr>
              <a:t>배송 완료된 상품 중 리뷰 작성 가능한 상품은 리뷰 작성 버튼 활성화 됨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상세보기 클릭 시 해당 건의 상세페이지로 이동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배송상태에 따라  필터링 기능 구현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환불/ 취소된 상품은 구분하기 쉽게 취소일도 표시되고 글씨를 연하게 처리함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조회 기간에 맞춰서 페이징처리도 같이 함 </a:t>
            </a:r>
            <a:endParaRPr sz="2600">
              <a:solidFill>
                <a:srgbClr val="717377"/>
              </a:solidFill>
            </a:endParaRPr>
          </a:p>
        </p:txBody>
      </p:sp>
      <p:sp>
        <p:nvSpPr>
          <p:cNvPr id="614" name="Google Shape;614;p31"/>
          <p:cNvSpPr/>
          <p:nvPr/>
        </p:nvSpPr>
        <p:spPr>
          <a:xfrm>
            <a:off x="1234905" y="2552976"/>
            <a:ext cx="6761400" cy="103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19925" y="6491288"/>
            <a:ext cx="5905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1"/>
          <p:cNvSpPr/>
          <p:nvPr/>
        </p:nvSpPr>
        <p:spPr>
          <a:xfrm>
            <a:off x="930125" y="3606250"/>
            <a:ext cx="7737600" cy="540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1"/>
          <p:cNvSpPr/>
          <p:nvPr/>
        </p:nvSpPr>
        <p:spPr>
          <a:xfrm>
            <a:off x="1178625" y="6972300"/>
            <a:ext cx="6817800" cy="184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1"/>
          <p:cNvSpPr/>
          <p:nvPr/>
        </p:nvSpPr>
        <p:spPr>
          <a:xfrm>
            <a:off x="1295400" y="4533900"/>
            <a:ext cx="780000" cy="2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1"/>
          <p:cNvSpPr/>
          <p:nvPr/>
        </p:nvSpPr>
        <p:spPr>
          <a:xfrm>
            <a:off x="875291" y="235888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1"/>
          <p:cNvSpPr/>
          <p:nvPr/>
        </p:nvSpPr>
        <p:spPr>
          <a:xfrm>
            <a:off x="1117449" y="4713908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1"/>
          <p:cNvSpPr/>
          <p:nvPr/>
        </p:nvSpPr>
        <p:spPr>
          <a:xfrm>
            <a:off x="6209750" y="381655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1"/>
          <p:cNvSpPr/>
          <p:nvPr/>
        </p:nvSpPr>
        <p:spPr>
          <a:xfrm>
            <a:off x="6629400" y="3771900"/>
            <a:ext cx="1067100" cy="194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1"/>
          <p:cNvSpPr/>
          <p:nvPr/>
        </p:nvSpPr>
        <p:spPr>
          <a:xfrm>
            <a:off x="1256750" y="655975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1"/>
          <p:cNvSpPr/>
          <p:nvPr/>
        </p:nvSpPr>
        <p:spPr>
          <a:xfrm>
            <a:off x="3583400" y="9059700"/>
            <a:ext cx="20898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1"/>
          <p:cNvSpPr/>
          <p:nvPr/>
        </p:nvSpPr>
        <p:spPr>
          <a:xfrm>
            <a:off x="3093925" y="907020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" name="Google Shape;626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19925" y="5805488"/>
            <a:ext cx="5905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1"/>
          <p:cNvSpPr/>
          <p:nvPr/>
        </p:nvSpPr>
        <p:spPr>
          <a:xfrm>
            <a:off x="6621243" y="595988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31"/>
          <p:cNvSpPr/>
          <p:nvPr/>
        </p:nvSpPr>
        <p:spPr>
          <a:xfrm>
            <a:off x="6995050" y="5884150"/>
            <a:ext cx="7014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17360900" cy="9423400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3"/>
              </a:srgbClr>
            </a:outerShdw>
          </a:effectLst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9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71600" y="8102600"/>
            <a:ext cx="10033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210300" y="1577325"/>
            <a:ext cx="2108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2629"/>
                </a:solidFill>
                <a:latin typeface="Arial"/>
                <a:ea typeface="Arial"/>
                <a:cs typeface="Arial"/>
                <a:sym typeface="Arial"/>
              </a:rPr>
              <a:t>STEP 1.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210300" y="3759200"/>
            <a:ext cx="2108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2629"/>
                </a:solidFill>
                <a:latin typeface="Arial"/>
                <a:ea typeface="Arial"/>
                <a:cs typeface="Arial"/>
                <a:sym typeface="Arial"/>
              </a:rPr>
              <a:t>STEP 2.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210300" y="7531100"/>
            <a:ext cx="2108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2629"/>
                </a:solidFill>
                <a:latin typeface="Arial"/>
                <a:ea typeface="Arial"/>
                <a:cs typeface="Arial"/>
                <a:sym typeface="Arial"/>
              </a:rPr>
              <a:t>STEP 3.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8685750" y="1143000"/>
            <a:ext cx="4470300" cy="9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UI 흐름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○"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사용자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○"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마이 페이지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상품 페이지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장바구니 / 주문결제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관리자 UI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회원관리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상품관리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429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635" name="Google Shape;6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636" name="Google Shape;63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32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42" name="Google Shape;642;p32"/>
          <p:cNvSpPr txBox="1"/>
          <p:nvPr/>
        </p:nvSpPr>
        <p:spPr>
          <a:xfrm>
            <a:off x="10033000" y="3098800"/>
            <a:ext cx="7175400" cy="54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주문 내역 상세페이지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해당 주문번호에 맞는 구매내역 상세 조회해옴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하단에 결제정보도 같이 보여줌 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취소/ 환불 된 주문건 같은 경우 환불정보도 같이 추가로 보여줌  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32"/>
          <p:cNvGrpSpPr/>
          <p:nvPr/>
        </p:nvGrpSpPr>
        <p:grpSpPr>
          <a:xfrm>
            <a:off x="1358103" y="1054082"/>
            <a:ext cx="6562108" cy="7848516"/>
            <a:chOff x="905414" y="1104900"/>
            <a:chExt cx="4017453" cy="5183960"/>
          </a:xfrm>
        </p:grpSpPr>
        <p:pic>
          <p:nvPicPr>
            <p:cNvPr id="644" name="Google Shape;644;p32"/>
            <p:cNvPicPr preferRelativeResize="0"/>
            <p:nvPr/>
          </p:nvPicPr>
          <p:blipFill rotWithShape="1">
            <a:blip r:embed="rId9">
              <a:alphaModFix/>
            </a:blip>
            <a:srcRect b="23989" l="0" r="0" t="0"/>
            <a:stretch/>
          </p:blipFill>
          <p:spPr>
            <a:xfrm>
              <a:off x="905414" y="1104900"/>
              <a:ext cx="4008467" cy="4616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32"/>
            <p:cNvPicPr preferRelativeResize="0"/>
            <p:nvPr/>
          </p:nvPicPr>
          <p:blipFill rotWithShape="1">
            <a:blip r:embed="rId9">
              <a:alphaModFix/>
            </a:blip>
            <a:srcRect b="0" l="0" r="0" t="49776"/>
            <a:stretch/>
          </p:blipFill>
          <p:spPr>
            <a:xfrm>
              <a:off x="914400" y="3238500"/>
              <a:ext cx="4008467" cy="3050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6" name="Google Shape;646;p32"/>
          <p:cNvSpPr/>
          <p:nvPr/>
        </p:nvSpPr>
        <p:spPr>
          <a:xfrm>
            <a:off x="1289904" y="1391230"/>
            <a:ext cx="6882300" cy="361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2"/>
          <p:cNvSpPr/>
          <p:nvPr/>
        </p:nvSpPr>
        <p:spPr>
          <a:xfrm>
            <a:off x="1358098" y="5054950"/>
            <a:ext cx="6426300" cy="172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2"/>
          <p:cNvSpPr/>
          <p:nvPr/>
        </p:nvSpPr>
        <p:spPr>
          <a:xfrm>
            <a:off x="1358108" y="6863375"/>
            <a:ext cx="6562200" cy="186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2"/>
          <p:cNvSpPr/>
          <p:nvPr/>
        </p:nvSpPr>
        <p:spPr>
          <a:xfrm>
            <a:off x="988791" y="139123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2"/>
          <p:cNvSpPr/>
          <p:nvPr/>
        </p:nvSpPr>
        <p:spPr>
          <a:xfrm>
            <a:off x="816068" y="5158411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2"/>
          <p:cNvSpPr/>
          <p:nvPr/>
        </p:nvSpPr>
        <p:spPr>
          <a:xfrm>
            <a:off x="867874" y="7310683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2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658" name="Google Shape;6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3400" y="485675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659" name="Google Shape;65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3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665" name="Google Shape;66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1723" y="660400"/>
            <a:ext cx="7218121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3"/>
          <p:cNvSpPr txBox="1"/>
          <p:nvPr/>
        </p:nvSpPr>
        <p:spPr>
          <a:xfrm>
            <a:off x="10033000" y="3098800"/>
            <a:ext cx="7175400" cy="3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찜한 상품들 목록 조회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장바구니 버튼 클릭 시 모달창으로 해당 상품에 대한 옵션 선택 후 장바구니 담는 기능 구현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삭제 버튼 클릭 시 찜 해제 기능 구현 </a:t>
            </a:r>
            <a:endParaRPr sz="2600">
              <a:solidFill>
                <a:srgbClr val="717377"/>
              </a:solidFill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전체 삭제 버튼 클릭 시 조회된 모든 찜 상품들 한번에  찜 해제함</a:t>
            </a:r>
            <a:endParaRPr sz="2600">
              <a:solidFill>
                <a:srgbClr val="717377"/>
              </a:solidFill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찜한 상품들 갯수도 같이 보여줌 </a:t>
            </a:r>
            <a:endParaRPr sz="2600">
              <a:solidFill>
                <a:srgbClr val="717377"/>
              </a:solidFill>
            </a:endParaRPr>
          </a:p>
          <a:p>
            <a:pPr indent="-514350" lvl="0" marL="514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페이징 처리도 같이 함  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3"/>
          <p:cNvSpPr/>
          <p:nvPr/>
        </p:nvSpPr>
        <p:spPr>
          <a:xfrm>
            <a:off x="565701" y="1274100"/>
            <a:ext cx="7578600" cy="465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3"/>
          <p:cNvSpPr/>
          <p:nvPr/>
        </p:nvSpPr>
        <p:spPr>
          <a:xfrm>
            <a:off x="6270091" y="2408700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3"/>
          <p:cNvSpPr/>
          <p:nvPr/>
        </p:nvSpPr>
        <p:spPr>
          <a:xfrm>
            <a:off x="5852722" y="2457392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3"/>
          <p:cNvSpPr/>
          <p:nvPr/>
        </p:nvSpPr>
        <p:spPr>
          <a:xfrm>
            <a:off x="5850400" y="294399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3"/>
          <p:cNvSpPr/>
          <p:nvPr/>
        </p:nvSpPr>
        <p:spPr>
          <a:xfrm>
            <a:off x="6270091" y="2789700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3"/>
          <p:cNvSpPr/>
          <p:nvPr/>
        </p:nvSpPr>
        <p:spPr>
          <a:xfrm>
            <a:off x="6688600" y="157239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3"/>
          <p:cNvSpPr/>
          <p:nvPr/>
        </p:nvSpPr>
        <p:spPr>
          <a:xfrm>
            <a:off x="7108291" y="1570500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3"/>
          <p:cNvSpPr/>
          <p:nvPr/>
        </p:nvSpPr>
        <p:spPr>
          <a:xfrm>
            <a:off x="3919779" y="5988525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3"/>
          <p:cNvSpPr/>
          <p:nvPr/>
        </p:nvSpPr>
        <p:spPr>
          <a:xfrm>
            <a:off x="3469450" y="600967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3"/>
          <p:cNvSpPr/>
          <p:nvPr/>
        </p:nvSpPr>
        <p:spPr>
          <a:xfrm>
            <a:off x="871779" y="1568925"/>
            <a:ext cx="7620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3"/>
          <p:cNvSpPr/>
          <p:nvPr/>
        </p:nvSpPr>
        <p:spPr>
          <a:xfrm>
            <a:off x="1716850" y="159007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684" name="Google Shape;6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685" name="Google Shape;6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4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691" name="Google Shape;691;p34"/>
          <p:cNvGrpSpPr/>
          <p:nvPr/>
        </p:nvGrpSpPr>
        <p:grpSpPr>
          <a:xfrm>
            <a:off x="1271575" y="1924126"/>
            <a:ext cx="6578424" cy="6190605"/>
            <a:chOff x="1271575" y="1924126"/>
            <a:chExt cx="6578424" cy="6190605"/>
          </a:xfrm>
        </p:grpSpPr>
        <p:pic>
          <p:nvPicPr>
            <p:cNvPr id="692" name="Google Shape;692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2550" y="1924126"/>
              <a:ext cx="6388726" cy="38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71575" y="5615950"/>
              <a:ext cx="6578424" cy="24987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4" name="Google Shape;694;p34"/>
          <p:cNvSpPr txBox="1"/>
          <p:nvPr/>
        </p:nvSpPr>
        <p:spPr>
          <a:xfrm>
            <a:off x="10033000" y="3098800"/>
            <a:ext cx="71754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리뷰 목록 조회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작성한 리뷰 총 갯수 보여줌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수정하기 버튼 클릭 시 리뷰 수정 모달창 띄움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 페이징 처리 함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4"/>
          <p:cNvSpPr/>
          <p:nvPr/>
        </p:nvSpPr>
        <p:spPr>
          <a:xfrm>
            <a:off x="1405125" y="2730425"/>
            <a:ext cx="14457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4"/>
          <p:cNvSpPr/>
          <p:nvPr/>
        </p:nvSpPr>
        <p:spPr>
          <a:xfrm>
            <a:off x="1303425" y="3583600"/>
            <a:ext cx="6578400" cy="400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4"/>
          <p:cNvSpPr/>
          <p:nvPr/>
        </p:nvSpPr>
        <p:spPr>
          <a:xfrm>
            <a:off x="7094975" y="3886025"/>
            <a:ext cx="538500" cy="66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4"/>
          <p:cNvSpPr/>
          <p:nvPr/>
        </p:nvSpPr>
        <p:spPr>
          <a:xfrm>
            <a:off x="3582543" y="773687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4"/>
          <p:cNvSpPr/>
          <p:nvPr/>
        </p:nvSpPr>
        <p:spPr>
          <a:xfrm>
            <a:off x="4102850" y="7736875"/>
            <a:ext cx="14457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4"/>
          <p:cNvSpPr/>
          <p:nvPr/>
        </p:nvSpPr>
        <p:spPr>
          <a:xfrm>
            <a:off x="929618" y="273042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4"/>
          <p:cNvSpPr/>
          <p:nvPr/>
        </p:nvSpPr>
        <p:spPr>
          <a:xfrm>
            <a:off x="6721177" y="4086119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2" name="Google Shape;702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6700" y="5860875"/>
            <a:ext cx="2523050" cy="367595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cxnSp>
        <p:nvCxnSpPr>
          <p:cNvPr id="703" name="Google Shape;703;p34"/>
          <p:cNvCxnSpPr>
            <a:stCxn id="697" idx="2"/>
          </p:cNvCxnSpPr>
          <p:nvPr/>
        </p:nvCxnSpPr>
        <p:spPr>
          <a:xfrm>
            <a:off x="7364225" y="4552925"/>
            <a:ext cx="452400" cy="148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p3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521804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10" name="Google Shape;7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11" name="Google Shape;71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35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717" name="Google Shape;717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7600" y="2463800"/>
            <a:ext cx="7050546" cy="521843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5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내 배송지 목록조회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기본 배송지로 설정할 시 구분하기 쉽게 우편번호 상단에 뱃지를 붙임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수정하기버튼을 누르면 수정페이지로 넘어가고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600">
                <a:solidFill>
                  <a:srgbClr val="717377"/>
                </a:solidFill>
              </a:rPr>
              <a:t>삭제 버튼을 누르면 삭제됨 </a:t>
            </a:r>
            <a:endParaRPr sz="2600">
              <a:solidFill>
                <a:srgbClr val="717377"/>
              </a:solidFill>
            </a:endParaRPr>
          </a:p>
          <a:p>
            <a:pPr indent="-393700" lvl="1" marL="9144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○"/>
            </a:pPr>
            <a:r>
              <a:rPr lang="en-US" sz="2600">
                <a:solidFill>
                  <a:srgbClr val="717377"/>
                </a:solidFill>
              </a:rPr>
              <a:t>일반 배송지들은 기본 배송지 설정할 수 있는 버튼이 추가로 보임 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3. 배송지 등록  버튼 클릭 시  등록 페이지로 이동 </a:t>
            </a:r>
            <a:endParaRPr sz="2600">
              <a:solidFill>
                <a:srgbClr val="717377"/>
              </a:solidFill>
            </a:endParaRPr>
          </a:p>
          <a:p>
            <a:pPr indent="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5"/>
          <p:cNvSpPr/>
          <p:nvPr/>
        </p:nvSpPr>
        <p:spPr>
          <a:xfrm>
            <a:off x="7005974" y="5516925"/>
            <a:ext cx="1162200" cy="125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5"/>
          <p:cNvSpPr/>
          <p:nvPr/>
        </p:nvSpPr>
        <p:spPr>
          <a:xfrm>
            <a:off x="3509600" y="6899301"/>
            <a:ext cx="2077200" cy="65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5"/>
          <p:cNvSpPr/>
          <p:nvPr/>
        </p:nvSpPr>
        <p:spPr>
          <a:xfrm>
            <a:off x="6632023" y="6172973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5"/>
          <p:cNvSpPr/>
          <p:nvPr/>
        </p:nvSpPr>
        <p:spPr>
          <a:xfrm>
            <a:off x="965400" y="3712650"/>
            <a:ext cx="7379100" cy="172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3046986" y="7044507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5"/>
          <p:cNvSpPr/>
          <p:nvPr/>
        </p:nvSpPr>
        <p:spPr>
          <a:xfrm>
            <a:off x="2275593" y="370180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31" name="Google Shape;7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32" name="Google Shape;73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6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38" name="Google Shape;738;p36"/>
          <p:cNvSpPr txBox="1"/>
          <p:nvPr/>
        </p:nvSpPr>
        <p:spPr>
          <a:xfrm>
            <a:off x="10033000" y="3098800"/>
            <a:ext cx="7175400" cy="4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배송지 등록 페이지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필수 입력 사항들이 입력이 다 되어야만 등록될 수 있게 기능 구현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출입방법을 종류별로 선택하게 하여 자세한 요청사항 작성할 수 있게 함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개인정보 수집 동의하지 않으면 등록 막히게끔 기능구현 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마찬가지로 다음주소API 활용하여 주소검색하게함  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6"/>
          <p:cNvSpPr/>
          <p:nvPr/>
        </p:nvSpPr>
        <p:spPr>
          <a:xfrm>
            <a:off x="4183511" y="5449956"/>
            <a:ext cx="10311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0" name="Google Shape;740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4000" y="1149590"/>
            <a:ext cx="5959783" cy="812227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6"/>
          <p:cNvSpPr/>
          <p:nvPr/>
        </p:nvSpPr>
        <p:spPr>
          <a:xfrm>
            <a:off x="1145200" y="1566125"/>
            <a:ext cx="6273000" cy="374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6"/>
          <p:cNvSpPr/>
          <p:nvPr/>
        </p:nvSpPr>
        <p:spPr>
          <a:xfrm>
            <a:off x="1415152" y="7996525"/>
            <a:ext cx="32130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6"/>
          <p:cNvSpPr/>
          <p:nvPr/>
        </p:nvSpPr>
        <p:spPr>
          <a:xfrm>
            <a:off x="775897" y="175062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857051" y="549440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6"/>
          <p:cNvSpPr/>
          <p:nvPr/>
        </p:nvSpPr>
        <p:spPr>
          <a:xfrm>
            <a:off x="920356" y="7931148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6"/>
          <p:cNvSpPr/>
          <p:nvPr/>
        </p:nvSpPr>
        <p:spPr>
          <a:xfrm flipH="1" rot="10800000">
            <a:off x="1297600" y="5306851"/>
            <a:ext cx="6273000" cy="153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6"/>
          <p:cNvSpPr/>
          <p:nvPr/>
        </p:nvSpPr>
        <p:spPr>
          <a:xfrm>
            <a:off x="2526251" y="3506325"/>
            <a:ext cx="21774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6"/>
          <p:cNvSpPr/>
          <p:nvPr/>
        </p:nvSpPr>
        <p:spPr>
          <a:xfrm>
            <a:off x="2085281" y="3550723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55" name="Google Shape;7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56" name="Google Shape;75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37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762" name="Google Shape;762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200" y="1820125"/>
            <a:ext cx="7737600" cy="558196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7"/>
          <p:cNvSpPr txBox="1"/>
          <p:nvPr/>
        </p:nvSpPr>
        <p:spPr>
          <a:xfrm>
            <a:off x="10033000" y="3098800"/>
            <a:ext cx="71754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적립금 내역조회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총 적립금 (누적적립금) 금액 조회</a:t>
            </a:r>
            <a:endParaRPr sz="2600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기간별로도 조회 가능하고 특정 기간 설정해서도 조회 가능하게 기능구현 </a:t>
            </a:r>
            <a:endParaRPr/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기간에 해당하는 목록들 조회 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조회 기간에 맞춰서 페이징처리도 같이 함 </a:t>
            </a:r>
            <a:endParaRPr sz="2600">
              <a:solidFill>
                <a:srgbClr val="717377"/>
              </a:solidFill>
            </a:endParaRPr>
          </a:p>
        </p:txBody>
      </p:sp>
      <p:sp>
        <p:nvSpPr>
          <p:cNvPr id="764" name="Google Shape;764;p37"/>
          <p:cNvSpPr/>
          <p:nvPr/>
        </p:nvSpPr>
        <p:spPr>
          <a:xfrm>
            <a:off x="974949" y="2400575"/>
            <a:ext cx="1952700" cy="42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7"/>
          <p:cNvSpPr/>
          <p:nvPr/>
        </p:nvSpPr>
        <p:spPr>
          <a:xfrm>
            <a:off x="930125" y="4240150"/>
            <a:ext cx="7737600" cy="247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7"/>
          <p:cNvSpPr/>
          <p:nvPr/>
        </p:nvSpPr>
        <p:spPr>
          <a:xfrm>
            <a:off x="3885875" y="6896100"/>
            <a:ext cx="16926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7"/>
          <p:cNvSpPr/>
          <p:nvPr/>
        </p:nvSpPr>
        <p:spPr>
          <a:xfrm>
            <a:off x="570491" y="243508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7"/>
          <p:cNvSpPr/>
          <p:nvPr/>
        </p:nvSpPr>
        <p:spPr>
          <a:xfrm>
            <a:off x="601443" y="3140486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7"/>
          <p:cNvSpPr/>
          <p:nvPr/>
        </p:nvSpPr>
        <p:spPr>
          <a:xfrm>
            <a:off x="3333700" y="686850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7"/>
          <p:cNvSpPr/>
          <p:nvPr/>
        </p:nvSpPr>
        <p:spPr>
          <a:xfrm>
            <a:off x="975250" y="3098800"/>
            <a:ext cx="7592700" cy="101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37"/>
          <p:cNvSpPr/>
          <p:nvPr/>
        </p:nvSpPr>
        <p:spPr>
          <a:xfrm>
            <a:off x="601750" y="4597280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7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마이페이지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779" name="Google Shape;77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8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상품 페이지</a:t>
            </a:r>
            <a:endParaRPr/>
          </a:p>
        </p:txBody>
      </p:sp>
      <p:sp>
        <p:nvSpPr>
          <p:cNvPr id="791" name="Google Shape;791;p38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97" name="Google Shape;7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798" name="Google Shape;79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sp>
        <p:nvSpPr>
          <p:cNvPr id="804" name="Google Shape;804;p39"/>
          <p:cNvSpPr txBox="1"/>
          <p:nvPr/>
        </p:nvSpPr>
        <p:spPr>
          <a:xfrm>
            <a:off x="9486900" y="144925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목록조회 - 전경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5" name="Google Shape;805;p39"/>
          <p:cNvSpPr txBox="1"/>
          <p:nvPr/>
        </p:nvSpPr>
        <p:spPr>
          <a:xfrm>
            <a:off x="9940162" y="206790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배너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필터부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목록부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페이지네이션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06" name="Google Shape;80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64800" y="584188"/>
            <a:ext cx="5614401" cy="91111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7" name="Google Shape;807;p39"/>
          <p:cNvSpPr/>
          <p:nvPr/>
        </p:nvSpPr>
        <p:spPr>
          <a:xfrm>
            <a:off x="1764800" y="7747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39"/>
          <p:cNvSpPr/>
          <p:nvPr/>
        </p:nvSpPr>
        <p:spPr>
          <a:xfrm>
            <a:off x="2220200" y="22459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39"/>
          <p:cNvSpPr/>
          <p:nvPr/>
        </p:nvSpPr>
        <p:spPr>
          <a:xfrm>
            <a:off x="2220200" y="36471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39"/>
          <p:cNvSpPr/>
          <p:nvPr/>
        </p:nvSpPr>
        <p:spPr>
          <a:xfrm>
            <a:off x="3971675" y="88781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16" name="Google Shape;8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17" name="Google Shape;81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sp>
        <p:nvSpPr>
          <p:cNvPr id="823" name="Google Shape;823;p40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목록조회 - 필터부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메인 카테고리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전체제품, 스킨케어, 메이크업, 맨즈, 헤어/바디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서브 카테고리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각 메인 카테고리에 따른 서브 카테고리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초기화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체크 카테고리 초기화 후 해당 메인 카테고리의 전체 제품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선택 조건 상품보기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선택한 조건(서브카테고리)별 상품목록 필터링하여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25" name="Google Shape;82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7950" y="1538125"/>
            <a:ext cx="7199986" cy="191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6" name="Google Shape;826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7950" y="3557800"/>
            <a:ext cx="7199976" cy="10890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7" name="Google Shape;82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97950" y="4752275"/>
            <a:ext cx="7199975" cy="10629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8" name="Google Shape;828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97946" y="5920646"/>
            <a:ext cx="7083300" cy="10597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9" name="Google Shape;829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7950" y="7085800"/>
            <a:ext cx="7199974" cy="1001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0" name="Google Shape;830;p40"/>
          <p:cNvSpPr/>
          <p:nvPr/>
        </p:nvSpPr>
        <p:spPr>
          <a:xfrm>
            <a:off x="1122600" y="15381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0"/>
          <p:cNvSpPr/>
          <p:nvPr/>
        </p:nvSpPr>
        <p:spPr>
          <a:xfrm>
            <a:off x="2336950" y="18048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0"/>
          <p:cNvSpPr/>
          <p:nvPr/>
        </p:nvSpPr>
        <p:spPr>
          <a:xfrm>
            <a:off x="3931100" y="30130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0"/>
          <p:cNvSpPr/>
          <p:nvPr/>
        </p:nvSpPr>
        <p:spPr>
          <a:xfrm>
            <a:off x="4499600" y="29724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39" name="Google Shape;8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40" name="Google Shape;84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pic>
        <p:nvPicPr>
          <p:cNvPr id="846" name="Google Shape;84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138" y="1231898"/>
            <a:ext cx="7491724" cy="74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1425" y="8849325"/>
            <a:ext cx="15811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41"/>
          <p:cNvSpPr/>
          <p:nvPr/>
        </p:nvSpPr>
        <p:spPr>
          <a:xfrm>
            <a:off x="900750" y="1231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1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목록조회 - 목록부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0" name="Google Shape;850;p41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필터링된 전체 상품 수량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정렬부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최신순, 별점순, 높은판매순, 가격순 등의 정렬 기능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한페이지에 보여질 상품수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12개, 20개, 40개 등 한 페이지에 보여질 상품 수량을 정하는 기능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상품의 썸네일 중 가장 처음에 등록한 썸네일을 불러와서 노출하는 썸네일 뷰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장바구니 담기 / 찜하기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상품목록에 마우스 오버 시 장바구니 팝업 및 찜하기 기능 첨부된 버튼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페이지네이션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각 카테고리 및 필터, 정렬, 상품수 적용 후에도 기능이슈 없도록 구현한 페이지네이션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1" name="Google Shape;851;p41"/>
          <p:cNvSpPr/>
          <p:nvPr/>
        </p:nvSpPr>
        <p:spPr>
          <a:xfrm>
            <a:off x="6342000" y="1231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7211600" y="11557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1"/>
          <p:cNvSpPr/>
          <p:nvPr/>
        </p:nvSpPr>
        <p:spPr>
          <a:xfrm>
            <a:off x="906275" y="1680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1"/>
          <p:cNvSpPr/>
          <p:nvPr/>
        </p:nvSpPr>
        <p:spPr>
          <a:xfrm>
            <a:off x="1314950" y="21045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1"/>
          <p:cNvSpPr/>
          <p:nvPr/>
        </p:nvSpPr>
        <p:spPr>
          <a:xfrm>
            <a:off x="3781425" y="89119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0" cy="5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900" cy="9423400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3"/>
              </a:srgbClr>
            </a:outerShdw>
          </a:effectLst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9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 흐름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1320800" y="2730500"/>
            <a:ext cx="12103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UI 흐름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61" name="Google Shape;8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62" name="Google Shape;86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2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sp>
        <p:nvSpPr>
          <p:cNvPr id="868" name="Google Shape;868;p42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목록조회 - </a:t>
            </a: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장바구니 / 찜하기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9" name="Google Shape;869;p42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 기본 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썸네일 / 상품명 / 가격 노출 - 클릭 시 해당 상품 페이지로 이동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 선택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 선택 후 하단 출력, 재고 수에 맞게 수량 선택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총 상품금액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옵션별 추가 금액 및 수량에 따라 계산되는 총 금액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장바구니 담기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클릭 시 장바구니 담기 성공 팝업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찜 성공 알림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찜버튼 클릭 시 찜 성공 알림 출력. 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모듈화 하여 개별 아이콘 및 문구 출력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찜 해제 알림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찜 되어있는 상품을 재차 찜버튼 클릭 시 찜 해제 알림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70" name="Google Shape;87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125" y="1055338"/>
            <a:ext cx="8039750" cy="8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97613" y="7145763"/>
            <a:ext cx="2124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86213" y="7045750"/>
            <a:ext cx="233362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2"/>
          <p:cNvSpPr/>
          <p:nvPr/>
        </p:nvSpPr>
        <p:spPr>
          <a:xfrm>
            <a:off x="3061500" y="32385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2"/>
          <p:cNvSpPr/>
          <p:nvPr/>
        </p:nvSpPr>
        <p:spPr>
          <a:xfrm>
            <a:off x="3079325" y="41843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2"/>
          <p:cNvSpPr/>
          <p:nvPr/>
        </p:nvSpPr>
        <p:spPr>
          <a:xfrm>
            <a:off x="3050113" y="52702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2"/>
          <p:cNvSpPr/>
          <p:nvPr/>
        </p:nvSpPr>
        <p:spPr>
          <a:xfrm>
            <a:off x="3126300" y="58423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2"/>
          <p:cNvSpPr/>
          <p:nvPr/>
        </p:nvSpPr>
        <p:spPr>
          <a:xfrm>
            <a:off x="2355650" y="72435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2"/>
          <p:cNvSpPr/>
          <p:nvPr/>
        </p:nvSpPr>
        <p:spPr>
          <a:xfrm>
            <a:off x="5718500" y="72435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84" name="Google Shape;88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885" name="Google Shape;88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pic>
        <p:nvPicPr>
          <p:cNvPr id="891" name="Google Shape;891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4613" y="466950"/>
            <a:ext cx="8088774" cy="782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2" name="Google Shape;892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4638" y="7462225"/>
            <a:ext cx="6168725" cy="2228425"/>
          </a:xfrm>
          <a:prstGeom prst="rect">
            <a:avLst/>
          </a:prstGeom>
          <a:noFill/>
          <a:ln>
            <a:noFill/>
          </a:ln>
          <a:effectLst>
            <a:outerShdw blurRad="57150" dir="5400000" dist="19050">
              <a:srgbClr val="000000">
                <a:alpha val="49800"/>
              </a:srgbClr>
            </a:outerShdw>
          </a:effectLst>
        </p:spPr>
      </p:pic>
      <p:sp>
        <p:nvSpPr>
          <p:cNvPr id="893" name="Google Shape;893;p43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상세정보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94" name="Google Shape;894;p43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썸네일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최대 4개까지 썸네일을 지원하며 확대 이미지 부분은 자동으로 다음 이미지로 넘어가도록 기능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상품명, 상품요약, 별점, 기본가격, 옵션 및 옵션별 가격, 총 상품금액, 장바구니/바로구매/찜 버튼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상세정보/상품리뷰/상품문의 탭버튼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각 탭버튼 클릭 시 해당 페이지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컨텐츠부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상세정보, 상품리뷰, 상품문의가 출력되는 컨텐츠 부분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추가정보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화장품 성분 및 사용 시 주의사항 정보가 하단부에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95" name="Google Shape;895;p43"/>
          <p:cNvSpPr/>
          <p:nvPr/>
        </p:nvSpPr>
        <p:spPr>
          <a:xfrm>
            <a:off x="1234425" y="12479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3"/>
          <p:cNvSpPr/>
          <p:nvPr/>
        </p:nvSpPr>
        <p:spPr>
          <a:xfrm>
            <a:off x="4565650" y="10540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3"/>
          <p:cNvSpPr/>
          <p:nvPr/>
        </p:nvSpPr>
        <p:spPr>
          <a:xfrm>
            <a:off x="1234425" y="57642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3"/>
          <p:cNvSpPr/>
          <p:nvPr/>
        </p:nvSpPr>
        <p:spPr>
          <a:xfrm>
            <a:off x="1234425" y="62196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3"/>
          <p:cNvSpPr/>
          <p:nvPr/>
        </p:nvSpPr>
        <p:spPr>
          <a:xfrm>
            <a:off x="1501125" y="73172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05" name="Google Shape;90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06" name="Google Shape;90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4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sp>
        <p:nvSpPr>
          <p:cNvPr id="912" name="Google Shape;912;p44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옵션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3" name="Google Shape;913;p44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 선택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해당 상품에 세팅된 옵션이 드롭다운 메뉴로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선택한 옵션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1번에서 선택한 옵션이 하단에 추가되며, 동일 옵션을 선택할 경우, 자동으로 수량 +1이 됨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재고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각 옵션의 재고가 표시되며 재고가 10개 이하일 경우 붉은 글씨로 표기. 재고수에 따라 </a:t>
            </a: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구매가능한 옵션의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최대수가 결정됨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각 옵션들의 금액을 더한 총 금액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14" name="Google Shape;914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92275" y="1562477"/>
            <a:ext cx="6678424" cy="716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5" name="Google Shape;915;p44"/>
          <p:cNvSpPr/>
          <p:nvPr/>
        </p:nvSpPr>
        <p:spPr>
          <a:xfrm>
            <a:off x="1292275" y="48676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44"/>
          <p:cNvSpPr/>
          <p:nvPr/>
        </p:nvSpPr>
        <p:spPr>
          <a:xfrm>
            <a:off x="1292275" y="56880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44"/>
          <p:cNvSpPr/>
          <p:nvPr/>
        </p:nvSpPr>
        <p:spPr>
          <a:xfrm>
            <a:off x="5250600" y="57464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44"/>
          <p:cNvSpPr/>
          <p:nvPr/>
        </p:nvSpPr>
        <p:spPr>
          <a:xfrm>
            <a:off x="1240025" y="77314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sp>
        <p:nvSpPr>
          <p:cNvPr id="931" name="Google Shape;931;p45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탭 메뉴 버튼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2" name="Google Shape;932;p45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상단 유지 및 헤더 비노출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상품 화면을 스크롤할 경우, 유저 편의를 위해 헤더가 사라지고 상세정보 탭버튼이 화면 상단에 유지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상품리뷰 / 상품문의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비활성화 시 버튼 배경색이 다르며, 버튼 안쪽에 해당 메뉴 게시글의 총 수가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헤더 노출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재차 상단으로 조금 스크롤할 경우 탭버튼 상단에 헤더가 재차 노출됨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33" name="Google Shape;93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037" y="2036050"/>
            <a:ext cx="7537824" cy="202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4" name="Google Shape;93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032" y="4059825"/>
            <a:ext cx="7842349" cy="10083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5" name="Google Shape;935;p45"/>
          <p:cNvSpPr/>
          <p:nvPr/>
        </p:nvSpPr>
        <p:spPr>
          <a:xfrm>
            <a:off x="708450" y="1947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45"/>
          <p:cNvSpPr/>
          <p:nvPr/>
        </p:nvSpPr>
        <p:spPr>
          <a:xfrm>
            <a:off x="1759325" y="1947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45"/>
          <p:cNvSpPr/>
          <p:nvPr/>
        </p:nvSpPr>
        <p:spPr>
          <a:xfrm>
            <a:off x="766825" y="38742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43" name="Google Shape;9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44" name="Google Shape;94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4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pic>
        <p:nvPicPr>
          <p:cNvPr id="950" name="Google Shape;95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8000" y="919150"/>
            <a:ext cx="8181975" cy="844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1" name="Google Shape;951;p46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상품리뷰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2" name="Google Shape;952;p46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상품리뷰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첫 페이지는 jsp 내의 태그로 화면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리뷰작성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구매내역 부분에서도 리뷰작성이 가능하도록 팝업 혹은 내부팝업 형식으로 리뷰작성 페이지 구성.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실제 상품 구매 고객만 작성가능하도록 제한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평균 별점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전체 리뷰의 평균 별점 및 별점 분포도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첨부이미지 리스트부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리뷰에 첨부한 이미지 전체 리스트를 슬라이드 가능한 썸네일 뷰로 구성,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클릭 시 이미지 확대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별점, 첨부이미지, 작성자, 작성일, 리뷰내용을 한번에 볼 수 있도록 출력,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자신의 리뷰는 수정/삭제 버튼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페이지네이션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리뷰 첫 페이지 이 후에는 화면 깜빡임 없이 출력되도록 Ajax를 이용하여 별도의 추가 컨트롤러 구성없이 바로 화면에 출력되도록 기능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53" name="Google Shape;953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000" y="431788"/>
            <a:ext cx="80581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46"/>
          <p:cNvSpPr/>
          <p:nvPr/>
        </p:nvSpPr>
        <p:spPr>
          <a:xfrm>
            <a:off x="533400" y="850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6"/>
          <p:cNvSpPr/>
          <p:nvPr/>
        </p:nvSpPr>
        <p:spPr>
          <a:xfrm>
            <a:off x="7270750" y="850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6"/>
          <p:cNvSpPr/>
          <p:nvPr/>
        </p:nvSpPr>
        <p:spPr>
          <a:xfrm>
            <a:off x="457200" y="14347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46"/>
          <p:cNvSpPr/>
          <p:nvPr/>
        </p:nvSpPr>
        <p:spPr>
          <a:xfrm>
            <a:off x="4565650" y="14347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46"/>
          <p:cNvSpPr/>
          <p:nvPr/>
        </p:nvSpPr>
        <p:spPr>
          <a:xfrm>
            <a:off x="608000" y="66424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46"/>
          <p:cNvSpPr/>
          <p:nvPr/>
        </p:nvSpPr>
        <p:spPr>
          <a:xfrm>
            <a:off x="3879025" y="87909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65" name="Google Shape;96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66" name="Google Shape;96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47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sp>
        <p:nvSpPr>
          <p:cNvPr id="972" name="Google Shape;972;p47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리뷰 </a:t>
            </a: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상세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73" name="Google Shape;973;p47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첨부이미지 확대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모달 창으로 구현된 확대 이미지.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리뷰작성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팝업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마이페이지 등 어느 곳에서나 출력 가능하도록 iframe 형식의 팝업 부를 헤더에 심어서 모듈화하여 구현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만족도, 리뷰내용, 포토첨부(4장까지) 등이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리뷰수정 팝업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작성 페이지와 마찬가지로 모듈화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기존 내용 불러온 후 모든 항목 수정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74" name="Google Shape;97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600" y="584200"/>
            <a:ext cx="4286295" cy="284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5" name="Google Shape;97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0138" y="3908963"/>
            <a:ext cx="3705225" cy="5629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6" name="Google Shape;976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92025" y="3013613"/>
            <a:ext cx="3600450" cy="6524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7" name="Google Shape;977;p47"/>
          <p:cNvSpPr/>
          <p:nvPr/>
        </p:nvSpPr>
        <p:spPr>
          <a:xfrm>
            <a:off x="533400" y="4699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743575" y="383272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7"/>
          <p:cNvSpPr/>
          <p:nvPr/>
        </p:nvSpPr>
        <p:spPr>
          <a:xfrm>
            <a:off x="5028850" y="293362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85" name="Google Shape;98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986" name="Google Shape;98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상품 페이지</a:t>
            </a:r>
            <a:endParaRPr/>
          </a:p>
        </p:txBody>
      </p:sp>
      <p:pic>
        <p:nvPicPr>
          <p:cNvPr id="992" name="Google Shape;992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100" y="492013"/>
            <a:ext cx="8105775" cy="67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525" y="4985625"/>
            <a:ext cx="81343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8"/>
          <p:cNvSpPr/>
          <p:nvPr/>
        </p:nvSpPr>
        <p:spPr>
          <a:xfrm>
            <a:off x="533400" y="850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48"/>
          <p:cNvSpPr txBox="1"/>
          <p:nvPr/>
        </p:nvSpPr>
        <p:spPr>
          <a:xfrm>
            <a:off x="9486900" y="1485900"/>
            <a:ext cx="61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 상세조회 - 상품문의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6" name="Google Shape;996;p48"/>
          <p:cNvSpPr txBox="1"/>
          <p:nvPr/>
        </p:nvSpPr>
        <p:spPr>
          <a:xfrm>
            <a:off x="9940162" y="2104550"/>
            <a:ext cx="78780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상품문의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첫 페이지는 jsp 내의 태그로 화면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문의하기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고객센터와 연계되도록 문의 작성 기능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제목, 문의내용, 작성자, 작성일 및 작성시간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답변목록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한 문의에 여러 답변이 출력 가능하도록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페이지네이션: 문의 첫 페이지 이 후에는 화면 깜빡임 없이 출력되도록 Ajax를 이용하여 별도의 추가 컨트롤러 구성없이 바로 화면에 출력되도록 기능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 작성 팝업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리뷰와 마찬가지로 iframe으로 구성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 수정 팝업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7" name="Google Shape;997;p48"/>
          <p:cNvSpPr/>
          <p:nvPr/>
        </p:nvSpPr>
        <p:spPr>
          <a:xfrm>
            <a:off x="7539300" y="9209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8" name="Google Shape;998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6301" y="7437700"/>
            <a:ext cx="2937800" cy="23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18899" y="7437700"/>
            <a:ext cx="2873408" cy="2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8"/>
          <p:cNvSpPr/>
          <p:nvPr/>
        </p:nvSpPr>
        <p:spPr>
          <a:xfrm>
            <a:off x="646100" y="1485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48"/>
          <p:cNvSpPr/>
          <p:nvPr/>
        </p:nvSpPr>
        <p:spPr>
          <a:xfrm>
            <a:off x="786300" y="35643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48"/>
          <p:cNvSpPr/>
          <p:nvPr/>
        </p:nvSpPr>
        <p:spPr>
          <a:xfrm>
            <a:off x="3810525" y="72262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48"/>
          <p:cNvSpPr/>
          <p:nvPr/>
        </p:nvSpPr>
        <p:spPr>
          <a:xfrm>
            <a:off x="646100" y="7319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48"/>
          <p:cNvSpPr/>
          <p:nvPr/>
        </p:nvSpPr>
        <p:spPr>
          <a:xfrm>
            <a:off x="5491825" y="7319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011" name="Google Shape;101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49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1023" name="Google Shape;1023;p49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장바구니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29" name="Google Shape;10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30" name="Google Shape;103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50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36" name="Google Shape;1036;p50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</a:rPr>
              <a:t>장바구니 - 헤더</a:t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헤더 영역의 장바구니 아이콘 클릭 시 장바구니 목록 화면으로 이동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로그인 전 장바구니 아이콘으로 장바구니 화면 진입 시도 시 로그인 후 이용 가능하다는 알림창 발생 후 로그인 화면으로 이동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50"/>
          <p:cNvSpPr/>
          <p:nvPr/>
        </p:nvSpPr>
        <p:spPr>
          <a:xfrm>
            <a:off x="2085550" y="5275837"/>
            <a:ext cx="4813200" cy="168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50"/>
          <p:cNvSpPr/>
          <p:nvPr/>
        </p:nvSpPr>
        <p:spPr>
          <a:xfrm>
            <a:off x="6898744" y="685275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50"/>
          <p:cNvSpPr/>
          <p:nvPr/>
        </p:nvSpPr>
        <p:spPr>
          <a:xfrm>
            <a:off x="4782175" y="331135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0" name="Google Shape;1040;p50"/>
          <p:cNvPicPr preferRelativeResize="0"/>
          <p:nvPr/>
        </p:nvPicPr>
        <p:blipFill rotWithShape="1">
          <a:blip r:embed="rId9">
            <a:alphaModFix/>
          </a:blip>
          <a:srcRect b="95067" l="82459" r="1635" t="0"/>
          <a:stretch/>
        </p:blipFill>
        <p:spPr>
          <a:xfrm>
            <a:off x="2085539" y="3688950"/>
            <a:ext cx="516947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0"/>
          <p:cNvSpPr/>
          <p:nvPr/>
        </p:nvSpPr>
        <p:spPr>
          <a:xfrm>
            <a:off x="4455025" y="3784575"/>
            <a:ext cx="992700" cy="87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p50"/>
          <p:cNvPicPr preferRelativeResize="0"/>
          <p:nvPr/>
        </p:nvPicPr>
        <p:blipFill rotWithShape="1">
          <a:blip r:embed="rId10">
            <a:alphaModFix/>
          </a:blip>
          <a:srcRect b="64070" l="23815" r="23809" t="7499"/>
          <a:stretch/>
        </p:blipFill>
        <p:spPr>
          <a:xfrm>
            <a:off x="2175763" y="5428210"/>
            <a:ext cx="4527773" cy="138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49" name="Google Shape;10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50" name="Google Shape;105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1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56" name="Google Shape;1056;p51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장바구니 - 목록 조회 / 수정 / 삭제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장바구니 상품 선택 체크 박스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Char char="-"/>
            </a:pPr>
            <a:r>
              <a:rPr lang="en-US" sz="2600">
                <a:solidFill>
                  <a:srgbClr val="888888"/>
                </a:solidFill>
              </a:rPr>
              <a:t>'전체선택' 체크/해제 시 하위 상품 체크박스가 모두 선택/해제됨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Char char="-"/>
            </a:pPr>
            <a:r>
              <a:rPr lang="en-US" sz="2600">
                <a:solidFill>
                  <a:srgbClr val="888888"/>
                </a:solidFill>
              </a:rPr>
              <a:t>하위 상품들의 체크박스를 모두 선택하거나 해제했을 경우에도 동일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선택 삭제 버튼 클릭 시 체크박스로 선택한 상품들이 모두 삭제됨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X 버튼 클릭 시 해당 상품 1개만 삭제됨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-, + 버튼 클릭 시 장바구니에 담은 상품 수량이 변경됨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</a:rPr>
              <a:t>- 수량이 1 이하일 경우 0개 이하로 내려가지 않고, 수량은 1개 이상이어야 한다는 알림창 출력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상품 수량에 따른 상품가격*상품수량이 계산된 값이 출력되도록 구현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7" name="Google Shape;1057;p51"/>
          <p:cNvPicPr preferRelativeResize="0"/>
          <p:nvPr/>
        </p:nvPicPr>
        <p:blipFill rotWithShape="1">
          <a:blip r:embed="rId9">
            <a:alphaModFix/>
          </a:blip>
          <a:srcRect b="0" l="0" r="1438" t="0"/>
          <a:stretch/>
        </p:blipFill>
        <p:spPr>
          <a:xfrm>
            <a:off x="457200" y="2430609"/>
            <a:ext cx="8483602" cy="484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51"/>
          <p:cNvSpPr/>
          <p:nvPr/>
        </p:nvSpPr>
        <p:spPr>
          <a:xfrm>
            <a:off x="6836275" y="411972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51"/>
          <p:cNvSpPr/>
          <p:nvPr/>
        </p:nvSpPr>
        <p:spPr>
          <a:xfrm>
            <a:off x="1218425" y="2984400"/>
            <a:ext cx="338400" cy="428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51"/>
          <p:cNvSpPr/>
          <p:nvPr/>
        </p:nvSpPr>
        <p:spPr>
          <a:xfrm>
            <a:off x="8119719" y="302890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51"/>
          <p:cNvSpPr/>
          <p:nvPr/>
        </p:nvSpPr>
        <p:spPr>
          <a:xfrm>
            <a:off x="5798935" y="4108332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51"/>
          <p:cNvSpPr/>
          <p:nvPr/>
        </p:nvSpPr>
        <p:spPr>
          <a:xfrm>
            <a:off x="747700" y="29293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1"/>
          <p:cNvSpPr/>
          <p:nvPr/>
        </p:nvSpPr>
        <p:spPr>
          <a:xfrm>
            <a:off x="5631600" y="3712125"/>
            <a:ext cx="772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51"/>
          <p:cNvSpPr/>
          <p:nvPr/>
        </p:nvSpPr>
        <p:spPr>
          <a:xfrm>
            <a:off x="7450650" y="3098800"/>
            <a:ext cx="582600" cy="2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51"/>
          <p:cNvSpPr/>
          <p:nvPr/>
        </p:nvSpPr>
        <p:spPr>
          <a:xfrm>
            <a:off x="7567004" y="4077278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51"/>
          <p:cNvSpPr/>
          <p:nvPr/>
        </p:nvSpPr>
        <p:spPr>
          <a:xfrm>
            <a:off x="6605250" y="3712125"/>
            <a:ext cx="772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51"/>
          <p:cNvSpPr/>
          <p:nvPr/>
        </p:nvSpPr>
        <p:spPr>
          <a:xfrm>
            <a:off x="7578900" y="3712125"/>
            <a:ext cx="307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5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장바구니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9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 흐름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1365253" y="1409575"/>
            <a:ext cx="15557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사용자</a:t>
            </a:r>
            <a:endParaRPr b="1" sz="4800"/>
          </a:p>
        </p:txBody>
      </p:sp>
      <p:sp>
        <p:nvSpPr>
          <p:cNvPr id="151" name="Google Shape;151;p16"/>
          <p:cNvSpPr/>
          <p:nvPr/>
        </p:nvSpPr>
        <p:spPr>
          <a:xfrm>
            <a:off x="7901206" y="2333278"/>
            <a:ext cx="2485566" cy="80017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8122402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리뷰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5730989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3339576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마이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948163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2905240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15296653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10513816" y="3674653"/>
            <a:ext cx="2043198" cy="634392"/>
          </a:xfrm>
          <a:prstGeom prst="flowChartTerminator">
            <a:avLst/>
          </a:prstGeom>
          <a:solidFill>
            <a:srgbClr val="7D6CF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장바구니 / 주문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948163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메인 메뉴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948163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헤더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948163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로그인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948163" y="73212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회원 가입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948163" y="8232950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로그인/로그아웃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948163" y="9144610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문의하기</a:t>
            </a:r>
            <a:b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(채팅API)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3339576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정보 수정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3339576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주문/배송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3339576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3339576" y="73212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찜 리스트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5730989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5730989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 / 필터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8122402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12905240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FAQ 목록조회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12905240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1:1 문의 목록조회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12905240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12905240" y="73212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등록 / 수정 / 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12905240" y="8232950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댓글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15296653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15296653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15296653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10513816" y="4586313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10513816" y="5497972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수정 / 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10513816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 결제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16"/>
          <p:cNvCxnSpPr>
            <a:stCxn id="151" idx="2"/>
            <a:endCxn id="152" idx="0"/>
          </p:cNvCxnSpPr>
          <p:nvPr/>
        </p:nvCxnSpPr>
        <p:spPr>
          <a:xfrm>
            <a:off x="9143989" y="3133450"/>
            <a:ext cx="0" cy="541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4" name="Google Shape;184;p16"/>
          <p:cNvCxnSpPr>
            <a:stCxn id="152" idx="2"/>
            <a:endCxn id="171" idx="0"/>
          </p:cNvCxnSpPr>
          <p:nvPr/>
        </p:nvCxnSpPr>
        <p:spPr>
          <a:xfrm>
            <a:off x="9144001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5" name="Google Shape;185;p16"/>
          <p:cNvCxnSpPr>
            <a:stCxn id="151" idx="2"/>
            <a:endCxn id="153" idx="0"/>
          </p:cNvCxnSpPr>
          <p:nvPr/>
        </p:nvCxnSpPr>
        <p:spPr>
          <a:xfrm rot="5400000">
            <a:off x="7677739" y="2208400"/>
            <a:ext cx="541200" cy="23913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6" name="Google Shape;186;p16"/>
          <p:cNvCxnSpPr>
            <a:stCxn id="151" idx="2"/>
            <a:endCxn id="154" idx="0"/>
          </p:cNvCxnSpPr>
          <p:nvPr/>
        </p:nvCxnSpPr>
        <p:spPr>
          <a:xfrm rot="5400000">
            <a:off x="6481939" y="1012600"/>
            <a:ext cx="541200" cy="47829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7" name="Google Shape;187;p16"/>
          <p:cNvCxnSpPr>
            <a:stCxn id="151" idx="2"/>
            <a:endCxn id="155" idx="0"/>
          </p:cNvCxnSpPr>
          <p:nvPr/>
        </p:nvCxnSpPr>
        <p:spPr>
          <a:xfrm rot="5400000">
            <a:off x="5286289" y="-183050"/>
            <a:ext cx="541200" cy="71742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8" name="Google Shape;188;p16"/>
          <p:cNvCxnSpPr>
            <a:stCxn id="151" idx="2"/>
            <a:endCxn id="156" idx="0"/>
          </p:cNvCxnSpPr>
          <p:nvPr/>
        </p:nvCxnSpPr>
        <p:spPr>
          <a:xfrm flipH="1" rot="-5400000">
            <a:off x="11264839" y="1012600"/>
            <a:ext cx="541200" cy="478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9" name="Google Shape;189;p16"/>
          <p:cNvCxnSpPr>
            <a:stCxn id="151" idx="2"/>
            <a:endCxn id="157" idx="0"/>
          </p:cNvCxnSpPr>
          <p:nvPr/>
        </p:nvCxnSpPr>
        <p:spPr>
          <a:xfrm flipH="1" rot="-5400000">
            <a:off x="12460489" y="-183050"/>
            <a:ext cx="541200" cy="7174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0" name="Google Shape;190;p16"/>
          <p:cNvCxnSpPr>
            <a:stCxn id="151" idx="2"/>
            <a:endCxn id="158" idx="0"/>
          </p:cNvCxnSpPr>
          <p:nvPr/>
        </p:nvCxnSpPr>
        <p:spPr>
          <a:xfrm flipH="1" rot="-5400000">
            <a:off x="10069039" y="2208400"/>
            <a:ext cx="541200" cy="2391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1" name="Google Shape;191;p16"/>
          <p:cNvCxnSpPr>
            <a:stCxn id="155" idx="2"/>
            <a:endCxn id="159" idx="0"/>
          </p:cNvCxnSpPr>
          <p:nvPr/>
        </p:nvCxnSpPr>
        <p:spPr>
          <a:xfrm>
            <a:off x="1969762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2" name="Google Shape;192;p16"/>
          <p:cNvCxnSpPr>
            <a:stCxn id="159" idx="2"/>
            <a:endCxn id="160" idx="0"/>
          </p:cNvCxnSpPr>
          <p:nvPr/>
        </p:nvCxnSpPr>
        <p:spPr>
          <a:xfrm>
            <a:off x="1969762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3" name="Google Shape;193;p16"/>
          <p:cNvCxnSpPr>
            <a:stCxn id="160" idx="2"/>
            <a:endCxn id="161" idx="0"/>
          </p:cNvCxnSpPr>
          <p:nvPr/>
        </p:nvCxnSpPr>
        <p:spPr>
          <a:xfrm>
            <a:off x="1969762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4" name="Google Shape;194;p16"/>
          <p:cNvCxnSpPr>
            <a:stCxn id="161" idx="2"/>
            <a:endCxn id="162" idx="0"/>
          </p:cNvCxnSpPr>
          <p:nvPr/>
        </p:nvCxnSpPr>
        <p:spPr>
          <a:xfrm>
            <a:off x="1969762" y="704402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5" name="Google Shape;195;p16"/>
          <p:cNvCxnSpPr>
            <a:stCxn id="162" idx="2"/>
            <a:endCxn id="163" idx="0"/>
          </p:cNvCxnSpPr>
          <p:nvPr/>
        </p:nvCxnSpPr>
        <p:spPr>
          <a:xfrm>
            <a:off x="1969762" y="795568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6" name="Google Shape;196;p16"/>
          <p:cNvCxnSpPr>
            <a:stCxn id="163" idx="2"/>
            <a:endCxn id="164" idx="0"/>
          </p:cNvCxnSpPr>
          <p:nvPr/>
        </p:nvCxnSpPr>
        <p:spPr>
          <a:xfrm>
            <a:off x="1969762" y="8867342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7" name="Google Shape;197;p16"/>
          <p:cNvCxnSpPr>
            <a:stCxn id="154" idx="2"/>
            <a:endCxn id="165" idx="0"/>
          </p:cNvCxnSpPr>
          <p:nvPr/>
        </p:nvCxnSpPr>
        <p:spPr>
          <a:xfrm>
            <a:off x="4361175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8" name="Google Shape;198;p16"/>
          <p:cNvCxnSpPr>
            <a:stCxn id="165" idx="2"/>
            <a:endCxn id="166" idx="0"/>
          </p:cNvCxnSpPr>
          <p:nvPr/>
        </p:nvCxnSpPr>
        <p:spPr>
          <a:xfrm>
            <a:off x="4361175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9" name="Google Shape;199;p16"/>
          <p:cNvCxnSpPr>
            <a:stCxn id="166" idx="2"/>
            <a:endCxn id="167" idx="0"/>
          </p:cNvCxnSpPr>
          <p:nvPr/>
        </p:nvCxnSpPr>
        <p:spPr>
          <a:xfrm>
            <a:off x="4361175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0" name="Google Shape;200;p16"/>
          <p:cNvCxnSpPr>
            <a:stCxn id="167" idx="2"/>
            <a:endCxn id="168" idx="0"/>
          </p:cNvCxnSpPr>
          <p:nvPr/>
        </p:nvCxnSpPr>
        <p:spPr>
          <a:xfrm>
            <a:off x="4361175" y="704402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1" name="Google Shape;201;p16"/>
          <p:cNvCxnSpPr>
            <a:stCxn id="153" idx="2"/>
            <a:endCxn id="169" idx="0"/>
          </p:cNvCxnSpPr>
          <p:nvPr/>
        </p:nvCxnSpPr>
        <p:spPr>
          <a:xfrm>
            <a:off x="6752588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2" name="Google Shape;202;p16"/>
          <p:cNvCxnSpPr>
            <a:stCxn id="169" idx="2"/>
            <a:endCxn id="170" idx="0"/>
          </p:cNvCxnSpPr>
          <p:nvPr/>
        </p:nvCxnSpPr>
        <p:spPr>
          <a:xfrm>
            <a:off x="6752588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3" name="Google Shape;203;p16"/>
          <p:cNvCxnSpPr>
            <a:stCxn id="156" idx="2"/>
            <a:endCxn id="172" idx="0"/>
          </p:cNvCxnSpPr>
          <p:nvPr/>
        </p:nvCxnSpPr>
        <p:spPr>
          <a:xfrm>
            <a:off x="13926839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4" name="Google Shape;204;p16"/>
          <p:cNvCxnSpPr>
            <a:stCxn id="172" idx="2"/>
            <a:endCxn id="173" idx="0"/>
          </p:cNvCxnSpPr>
          <p:nvPr/>
        </p:nvCxnSpPr>
        <p:spPr>
          <a:xfrm>
            <a:off x="13926839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5" name="Google Shape;205;p16"/>
          <p:cNvCxnSpPr>
            <a:stCxn id="173" idx="2"/>
            <a:endCxn id="174" idx="0"/>
          </p:cNvCxnSpPr>
          <p:nvPr/>
        </p:nvCxnSpPr>
        <p:spPr>
          <a:xfrm>
            <a:off x="13926839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6" name="Google Shape;206;p16"/>
          <p:cNvCxnSpPr>
            <a:stCxn id="174" idx="2"/>
            <a:endCxn id="175" idx="0"/>
          </p:cNvCxnSpPr>
          <p:nvPr/>
        </p:nvCxnSpPr>
        <p:spPr>
          <a:xfrm>
            <a:off x="13926839" y="704402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7" name="Google Shape;207;p16"/>
          <p:cNvCxnSpPr>
            <a:stCxn id="175" idx="2"/>
            <a:endCxn id="176" idx="0"/>
          </p:cNvCxnSpPr>
          <p:nvPr/>
        </p:nvCxnSpPr>
        <p:spPr>
          <a:xfrm>
            <a:off x="13926839" y="795568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8" name="Google Shape;208;p16"/>
          <p:cNvCxnSpPr>
            <a:stCxn id="157" idx="2"/>
            <a:endCxn id="177" idx="0"/>
          </p:cNvCxnSpPr>
          <p:nvPr/>
        </p:nvCxnSpPr>
        <p:spPr>
          <a:xfrm>
            <a:off x="16318252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9" name="Google Shape;209;p16"/>
          <p:cNvCxnSpPr>
            <a:stCxn id="177" idx="2"/>
            <a:endCxn id="178" idx="0"/>
          </p:cNvCxnSpPr>
          <p:nvPr/>
        </p:nvCxnSpPr>
        <p:spPr>
          <a:xfrm>
            <a:off x="16318252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0" name="Google Shape;210;p16"/>
          <p:cNvCxnSpPr>
            <a:stCxn id="178" idx="2"/>
            <a:endCxn id="179" idx="0"/>
          </p:cNvCxnSpPr>
          <p:nvPr/>
        </p:nvCxnSpPr>
        <p:spPr>
          <a:xfrm>
            <a:off x="16318252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1" name="Google Shape;211;p16"/>
          <p:cNvCxnSpPr>
            <a:stCxn id="158" idx="2"/>
            <a:endCxn id="180" idx="0"/>
          </p:cNvCxnSpPr>
          <p:nvPr/>
        </p:nvCxnSpPr>
        <p:spPr>
          <a:xfrm>
            <a:off x="11535415" y="430904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2" name="Google Shape;212;p16"/>
          <p:cNvCxnSpPr>
            <a:stCxn id="180" idx="2"/>
            <a:endCxn id="181" idx="0"/>
          </p:cNvCxnSpPr>
          <p:nvPr/>
        </p:nvCxnSpPr>
        <p:spPr>
          <a:xfrm>
            <a:off x="11535415" y="522070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3" name="Google Shape;213;p16"/>
          <p:cNvCxnSpPr>
            <a:stCxn id="181" idx="2"/>
            <a:endCxn id="182" idx="0"/>
          </p:cNvCxnSpPr>
          <p:nvPr/>
        </p:nvCxnSpPr>
        <p:spPr>
          <a:xfrm>
            <a:off x="11535415" y="6132364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4" name="Google Shape;214;p16"/>
          <p:cNvSpPr/>
          <p:nvPr/>
        </p:nvSpPr>
        <p:spPr>
          <a:xfrm>
            <a:off x="3339576" y="8233016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문의 내역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" name="Google Shape;215;p16"/>
          <p:cNvCxnSpPr>
            <a:endCxn id="214" idx="0"/>
          </p:cNvCxnSpPr>
          <p:nvPr/>
        </p:nvCxnSpPr>
        <p:spPr>
          <a:xfrm>
            <a:off x="4361175" y="7955816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6" name="Google Shape;216;p16"/>
          <p:cNvSpPr/>
          <p:nvPr/>
        </p:nvSpPr>
        <p:spPr>
          <a:xfrm>
            <a:off x="3339576" y="91445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내가 쓴 리뷰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6"/>
          <p:cNvCxnSpPr>
            <a:endCxn id="216" idx="0"/>
          </p:cNvCxnSpPr>
          <p:nvPr/>
        </p:nvCxnSpPr>
        <p:spPr>
          <a:xfrm>
            <a:off x="4361175" y="8867391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8" name="Google Shape;218;p16"/>
          <p:cNvSpPr/>
          <p:nvPr/>
        </p:nvSpPr>
        <p:spPr>
          <a:xfrm>
            <a:off x="5730989" y="640963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5730989" y="7321291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찜/장바구니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5730989" y="8232950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주문하기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16"/>
          <p:cNvCxnSpPr>
            <a:endCxn id="218" idx="0"/>
          </p:cNvCxnSpPr>
          <p:nvPr/>
        </p:nvCxnSpPr>
        <p:spPr>
          <a:xfrm>
            <a:off x="6752588" y="6132431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22" name="Google Shape;222;p16"/>
          <p:cNvCxnSpPr>
            <a:stCxn id="218" idx="2"/>
            <a:endCxn id="219" idx="0"/>
          </p:cNvCxnSpPr>
          <p:nvPr/>
        </p:nvCxnSpPr>
        <p:spPr>
          <a:xfrm>
            <a:off x="6752588" y="704402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23" name="Google Shape;223;p16"/>
          <p:cNvCxnSpPr>
            <a:stCxn id="219" idx="2"/>
            <a:endCxn id="220" idx="0"/>
          </p:cNvCxnSpPr>
          <p:nvPr/>
        </p:nvCxnSpPr>
        <p:spPr>
          <a:xfrm>
            <a:off x="6752588" y="7955683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4" name="Google Shape;224;p16"/>
          <p:cNvSpPr/>
          <p:nvPr/>
        </p:nvSpPr>
        <p:spPr>
          <a:xfrm>
            <a:off x="5730989" y="9144625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리뷰 / 문의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p16"/>
          <p:cNvCxnSpPr>
            <a:endCxn id="224" idx="0"/>
          </p:cNvCxnSpPr>
          <p:nvPr/>
        </p:nvCxnSpPr>
        <p:spPr>
          <a:xfrm>
            <a:off x="6752588" y="886742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6" name="Google Shape;226;p16"/>
          <p:cNvSpPr/>
          <p:nvPr/>
        </p:nvSpPr>
        <p:spPr>
          <a:xfrm>
            <a:off x="10513816" y="7321356"/>
            <a:ext cx="2043198" cy="634392"/>
          </a:xfrm>
          <a:prstGeom prst="flowChartTerminator">
            <a:avLst/>
          </a:prstGeom>
          <a:solidFill>
            <a:srgbClr val="8E7CC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 </a:t>
            </a: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취소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16"/>
          <p:cNvCxnSpPr>
            <a:endCxn id="226" idx="0"/>
          </p:cNvCxnSpPr>
          <p:nvPr/>
        </p:nvCxnSpPr>
        <p:spPr>
          <a:xfrm>
            <a:off x="11535415" y="7044156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075" name="Google Shape;107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52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1087" name="Google Shape;1087;p52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주문하기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93" name="Google Shape;109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094" name="Google Shape;109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3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100" name="Google Shape;1100;p53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주문서(배송 정보 입력)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주소 검색 시 지도 API로 입력되도록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휴대폰 번호의 국번 부분은 셀렉 박스로 구현 / 중간 번호와 마지막 번호 부분은 숫자 4자리까지만 입력 가능하도록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배송 요청 메시지도 셀렉 박스로 선택 가능하도록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입력 받은 값들을 form을 통해 DB로 전달함</a:t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53"/>
          <p:cNvPicPr preferRelativeResize="0"/>
          <p:nvPr/>
        </p:nvPicPr>
        <p:blipFill rotWithShape="1">
          <a:blip r:embed="rId9">
            <a:alphaModFix/>
          </a:blip>
          <a:srcRect b="0" l="0" r="1400" t="0"/>
          <a:stretch/>
        </p:blipFill>
        <p:spPr>
          <a:xfrm>
            <a:off x="457200" y="2779775"/>
            <a:ext cx="8483602" cy="48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3"/>
          <p:cNvSpPr/>
          <p:nvPr/>
        </p:nvSpPr>
        <p:spPr>
          <a:xfrm>
            <a:off x="8333025" y="646997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3"/>
          <p:cNvSpPr/>
          <p:nvPr/>
        </p:nvSpPr>
        <p:spPr>
          <a:xfrm>
            <a:off x="1320816" y="4066081"/>
            <a:ext cx="7385400" cy="226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53"/>
          <p:cNvSpPr/>
          <p:nvPr/>
        </p:nvSpPr>
        <p:spPr>
          <a:xfrm>
            <a:off x="8127894" y="536152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53"/>
          <p:cNvSpPr/>
          <p:nvPr/>
        </p:nvSpPr>
        <p:spPr>
          <a:xfrm>
            <a:off x="8127910" y="580434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53"/>
          <p:cNvSpPr/>
          <p:nvPr/>
        </p:nvSpPr>
        <p:spPr>
          <a:xfrm>
            <a:off x="2480625" y="5781375"/>
            <a:ext cx="5580900" cy="25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53"/>
          <p:cNvSpPr/>
          <p:nvPr/>
        </p:nvSpPr>
        <p:spPr>
          <a:xfrm>
            <a:off x="3750475" y="45563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53"/>
          <p:cNvSpPr/>
          <p:nvPr/>
        </p:nvSpPr>
        <p:spPr>
          <a:xfrm>
            <a:off x="2480625" y="5474475"/>
            <a:ext cx="5547000" cy="2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53"/>
          <p:cNvSpPr/>
          <p:nvPr/>
        </p:nvSpPr>
        <p:spPr>
          <a:xfrm>
            <a:off x="3185750" y="4556300"/>
            <a:ext cx="513000" cy="2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5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주문하기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16" name="Google Shape;11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17" name="Google Shape;111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54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123" name="Google Shape;1123;p54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주문서(주문 상품 / 결제 예상 금액)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주문할 상품의 정보가 보여짐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썸네일 형식으로 주문할 상품의 사진이 보여지도록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주문할 상품의 이름, 옵션, 수량, 가격이 텍스트 형식으로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X 버튼 클릭 시 주문할 상품 1개가 삭제됨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주문할 상품의 가격이 모두 더해진 총 판매가, 할인 적용 예정인 가격, 배송비의 값들이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총 판매가 - 총 할인가 + 배송비가 계산된 결제 예상 금액이 출력됨</a:t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" y="2057645"/>
            <a:ext cx="8483602" cy="5292206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4"/>
          <p:cNvSpPr/>
          <p:nvPr/>
        </p:nvSpPr>
        <p:spPr>
          <a:xfrm>
            <a:off x="5969500" y="672082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54"/>
          <p:cNvSpPr/>
          <p:nvPr/>
        </p:nvSpPr>
        <p:spPr>
          <a:xfrm>
            <a:off x="457201" y="2389123"/>
            <a:ext cx="8483700" cy="315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54"/>
          <p:cNvSpPr/>
          <p:nvPr/>
        </p:nvSpPr>
        <p:spPr>
          <a:xfrm>
            <a:off x="8127894" y="266065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54"/>
          <p:cNvSpPr/>
          <p:nvPr/>
        </p:nvSpPr>
        <p:spPr>
          <a:xfrm>
            <a:off x="8300410" y="5804407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54"/>
          <p:cNvSpPr/>
          <p:nvPr/>
        </p:nvSpPr>
        <p:spPr>
          <a:xfrm>
            <a:off x="4750000" y="6733875"/>
            <a:ext cx="1050000" cy="31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54"/>
          <p:cNvSpPr/>
          <p:nvPr/>
        </p:nvSpPr>
        <p:spPr>
          <a:xfrm>
            <a:off x="1510100" y="199395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54"/>
          <p:cNvSpPr/>
          <p:nvPr/>
        </p:nvSpPr>
        <p:spPr>
          <a:xfrm>
            <a:off x="1250625" y="5877850"/>
            <a:ext cx="6877200" cy="2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54"/>
          <p:cNvSpPr/>
          <p:nvPr/>
        </p:nvSpPr>
        <p:spPr>
          <a:xfrm>
            <a:off x="8575975" y="2633250"/>
            <a:ext cx="338400" cy="34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5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주문하기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39" name="Google Shape;113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40" name="Google Shape;114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55"/>
          <p:cNvSpPr txBox="1"/>
          <p:nvPr/>
        </p:nvSpPr>
        <p:spPr>
          <a:xfrm>
            <a:off x="9994950" y="1616925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146" name="Google Shape;1146;p55"/>
          <p:cNvSpPr txBox="1"/>
          <p:nvPr/>
        </p:nvSpPr>
        <p:spPr>
          <a:xfrm>
            <a:off x="9969550" y="2607525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주문서(결제 수단 선택 / 결제하기)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결제 수단 선택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결제할 방식 선택 시 스타일 효과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하단 텍스트 영역에는 결제 방식에 따른 안내 문구가 변경되어 출력되도록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결제 수단을 '무통장 입금'으로 클릭했을 때는 현금영수증 발행 여부를 선택할 수 있게 라디오 버튼으로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약관 동의 체크 박스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'모든 약관 동의' 체크/해제 시 하위 체크박스가 모두 선택/해제됨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하위 체크박스를 모두 선택하거나 해제했을 경우에도 동일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▶ 버튼 클릭 시 약관 전체 내용이 있는 모달창이 발생하도록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결제할 총 가격이 버튼 내용 안에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버튼 클릭 시 결제 API로 넘어가도록 구현</a:t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7" name="Google Shape;1147;p55"/>
          <p:cNvPicPr preferRelativeResize="0"/>
          <p:nvPr/>
        </p:nvPicPr>
        <p:blipFill rotWithShape="1">
          <a:blip r:embed="rId9">
            <a:alphaModFix/>
          </a:blip>
          <a:srcRect b="90715" l="0" r="0" t="0"/>
          <a:stretch/>
        </p:blipFill>
        <p:spPr>
          <a:xfrm>
            <a:off x="533400" y="3126201"/>
            <a:ext cx="7031260" cy="3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44" y="3414613"/>
            <a:ext cx="8483598" cy="398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55"/>
          <p:cNvSpPr/>
          <p:nvPr/>
        </p:nvSpPr>
        <p:spPr>
          <a:xfrm>
            <a:off x="8036425" y="5979088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55"/>
          <p:cNvSpPr/>
          <p:nvPr/>
        </p:nvSpPr>
        <p:spPr>
          <a:xfrm>
            <a:off x="447375" y="3494600"/>
            <a:ext cx="8483700" cy="90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55"/>
          <p:cNvSpPr/>
          <p:nvPr/>
        </p:nvSpPr>
        <p:spPr>
          <a:xfrm>
            <a:off x="8409619" y="4868938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55"/>
          <p:cNvSpPr/>
          <p:nvPr/>
        </p:nvSpPr>
        <p:spPr>
          <a:xfrm>
            <a:off x="755710" y="6324707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55"/>
          <p:cNvSpPr/>
          <p:nvPr/>
        </p:nvSpPr>
        <p:spPr>
          <a:xfrm>
            <a:off x="447375" y="5495550"/>
            <a:ext cx="228600" cy="95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55"/>
          <p:cNvSpPr/>
          <p:nvPr/>
        </p:nvSpPr>
        <p:spPr>
          <a:xfrm>
            <a:off x="1752000" y="31262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55"/>
          <p:cNvSpPr/>
          <p:nvPr/>
        </p:nvSpPr>
        <p:spPr>
          <a:xfrm>
            <a:off x="457200" y="4445300"/>
            <a:ext cx="8483700" cy="95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55"/>
          <p:cNvSpPr/>
          <p:nvPr/>
        </p:nvSpPr>
        <p:spPr>
          <a:xfrm>
            <a:off x="457200" y="6905700"/>
            <a:ext cx="8483700" cy="54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55"/>
          <p:cNvSpPr/>
          <p:nvPr/>
        </p:nvSpPr>
        <p:spPr>
          <a:xfrm>
            <a:off x="8526500" y="5742688"/>
            <a:ext cx="338400" cy="81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55"/>
          <p:cNvSpPr/>
          <p:nvPr/>
        </p:nvSpPr>
        <p:spPr>
          <a:xfrm>
            <a:off x="4502616" y="7546178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5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주문하기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65" name="Google Shape;116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66" name="Google Shape;116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4850" y="852925"/>
            <a:ext cx="447675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56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173" name="Google Shape;1173;p56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주문서(주문 상품 / 결제 예상 금액)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1, 2. 상단의 X 버튼과 하단의 Close 버튼으로 모달 창을 닫을 수 있게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약관 내용 확인만을 위한 창으로, 모달 창의 바깥 영역을 마우스를 클릭했을 때도 창이 닫힐 수 있도록 구현</a:t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56"/>
          <p:cNvSpPr/>
          <p:nvPr/>
        </p:nvSpPr>
        <p:spPr>
          <a:xfrm>
            <a:off x="7004944" y="8127675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56"/>
          <p:cNvSpPr/>
          <p:nvPr/>
        </p:nvSpPr>
        <p:spPr>
          <a:xfrm>
            <a:off x="6941600" y="9388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56"/>
          <p:cNvSpPr/>
          <p:nvPr/>
        </p:nvSpPr>
        <p:spPr>
          <a:xfrm>
            <a:off x="6530600" y="938800"/>
            <a:ext cx="338400" cy="34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56"/>
          <p:cNvSpPr/>
          <p:nvPr/>
        </p:nvSpPr>
        <p:spPr>
          <a:xfrm>
            <a:off x="6141600" y="8089575"/>
            <a:ext cx="7275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5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주문하기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84" name="Google Shape;11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185" name="Google Shape;118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5574425"/>
            <a:ext cx="8483699" cy="261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125" y="1755858"/>
            <a:ext cx="8483601" cy="3818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57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193" name="Google Shape;1193;p57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주문하기 - 주문 완료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주문 번호가 날짜+시퀀스번호 형식으로 연이어지도록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날짜는 주문한 날짜로 SYSDATE 사용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결제 완료된 상품들의 정보가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총 금액과 배송비, 사용 적립금 출력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최종 결제 금액(총 상품 금액 + 배송비 - 사용 적립금)도 계산되어 출력되도록 구현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Char char="-"/>
            </a:pPr>
            <a:r>
              <a:rPr lang="en-US" sz="2600">
                <a:solidFill>
                  <a:srgbClr val="717377"/>
                </a:solidFill>
              </a:rPr>
              <a:t>구매 시 적립되는 적립금도 출력됨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주문하기 화면에서 입력했던 배송정보가 출력되는 영역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'쇼핑 계속' 버튼 클릭 시 제품 보기 화면으로 이동</a:t>
            </a:r>
            <a:endParaRPr sz="2600">
              <a:solidFill>
                <a:srgbClr val="717377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'주문 내역 조회' 버튼 클릭 시 마이페이지에서 주문 내역을 조회할 수 있는 화면으로 이동</a:t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57"/>
          <p:cNvSpPr/>
          <p:nvPr/>
        </p:nvSpPr>
        <p:spPr>
          <a:xfrm>
            <a:off x="3189800" y="758917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57"/>
          <p:cNvSpPr/>
          <p:nvPr/>
        </p:nvSpPr>
        <p:spPr>
          <a:xfrm>
            <a:off x="3745525" y="2622549"/>
            <a:ext cx="18648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57"/>
          <p:cNvSpPr/>
          <p:nvPr/>
        </p:nvSpPr>
        <p:spPr>
          <a:xfrm>
            <a:off x="8300394" y="324480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57"/>
          <p:cNvSpPr/>
          <p:nvPr/>
        </p:nvSpPr>
        <p:spPr>
          <a:xfrm>
            <a:off x="2615485" y="5574432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57"/>
          <p:cNvSpPr/>
          <p:nvPr/>
        </p:nvSpPr>
        <p:spPr>
          <a:xfrm>
            <a:off x="3613975" y="7589175"/>
            <a:ext cx="910500" cy="43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57"/>
          <p:cNvSpPr/>
          <p:nvPr/>
        </p:nvSpPr>
        <p:spPr>
          <a:xfrm>
            <a:off x="3224600" y="268510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57"/>
          <p:cNvSpPr/>
          <p:nvPr/>
        </p:nvSpPr>
        <p:spPr>
          <a:xfrm>
            <a:off x="2921000" y="5938000"/>
            <a:ext cx="1544100" cy="128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57"/>
          <p:cNvSpPr/>
          <p:nvPr/>
        </p:nvSpPr>
        <p:spPr>
          <a:xfrm>
            <a:off x="7904200" y="3726125"/>
            <a:ext cx="962400" cy="184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57"/>
          <p:cNvSpPr/>
          <p:nvPr/>
        </p:nvSpPr>
        <p:spPr>
          <a:xfrm>
            <a:off x="4572000" y="7589175"/>
            <a:ext cx="11463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57"/>
          <p:cNvSpPr/>
          <p:nvPr/>
        </p:nvSpPr>
        <p:spPr>
          <a:xfrm>
            <a:off x="5790666" y="7613703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57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주문하기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211" name="Google Shape;121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58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1223" name="Google Shape;1223;p58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취소하기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29" name="Google Shape;12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30" name="Google Shape;123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59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236" name="Google Shape;1236;p59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</a:rPr>
              <a:t>취소/환불하기 - 취소하기 화면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선택한 주문의 취소 상품들의 정보가 출력되는 영역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취소 사유를 선택할 수 있는 셀렉 박스 구현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Char char="-"/>
            </a:pPr>
            <a:r>
              <a:rPr lang="en-US" sz="2600">
                <a:solidFill>
                  <a:srgbClr val="888888"/>
                </a:solidFill>
              </a:rPr>
              <a:t>필수 입력 사항으로 * 표시해 줌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취소할 상품들의 총 금액과 할인 적용된 가격, 반환될 적립금이 출력되도록 구현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환불 예상 금액 - ‘할인 금액 차감 - 포인트 반환’이 계산된 총 환불 예정 금액이 출력됨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'이전' 버튼 클릭 시 마이페이지의 주문 내역 화면으로 이동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‘취소 신청' 버튼 클릭 시 취소 완료 화면으로 이동 및 취소 신청이 진행되도록 구현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17377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" y="1519273"/>
            <a:ext cx="8483600" cy="728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59"/>
          <p:cNvSpPr/>
          <p:nvPr/>
        </p:nvSpPr>
        <p:spPr>
          <a:xfrm>
            <a:off x="5664450" y="7490976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59"/>
          <p:cNvSpPr/>
          <p:nvPr/>
        </p:nvSpPr>
        <p:spPr>
          <a:xfrm>
            <a:off x="4667800" y="8305375"/>
            <a:ext cx="707400" cy="44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59"/>
          <p:cNvSpPr/>
          <p:nvPr/>
        </p:nvSpPr>
        <p:spPr>
          <a:xfrm>
            <a:off x="1491044" y="526730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59"/>
          <p:cNvSpPr/>
          <p:nvPr/>
        </p:nvSpPr>
        <p:spPr>
          <a:xfrm>
            <a:off x="8292660" y="6784007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59"/>
          <p:cNvSpPr/>
          <p:nvPr/>
        </p:nvSpPr>
        <p:spPr>
          <a:xfrm>
            <a:off x="547500" y="6784000"/>
            <a:ext cx="7596900" cy="3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59"/>
          <p:cNvSpPr/>
          <p:nvPr/>
        </p:nvSpPr>
        <p:spPr>
          <a:xfrm>
            <a:off x="1645050" y="1519275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59"/>
          <p:cNvSpPr/>
          <p:nvPr/>
        </p:nvSpPr>
        <p:spPr>
          <a:xfrm>
            <a:off x="1983450" y="5236250"/>
            <a:ext cx="6842400" cy="43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59"/>
          <p:cNvSpPr/>
          <p:nvPr/>
        </p:nvSpPr>
        <p:spPr>
          <a:xfrm>
            <a:off x="4034900" y="8312425"/>
            <a:ext cx="653400" cy="43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59"/>
          <p:cNvSpPr/>
          <p:nvPr/>
        </p:nvSpPr>
        <p:spPr>
          <a:xfrm>
            <a:off x="4603125" y="7504025"/>
            <a:ext cx="956400" cy="31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59"/>
          <p:cNvSpPr/>
          <p:nvPr/>
        </p:nvSpPr>
        <p:spPr>
          <a:xfrm>
            <a:off x="3474066" y="8354878"/>
            <a:ext cx="373200" cy="34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59"/>
          <p:cNvSpPr/>
          <p:nvPr/>
        </p:nvSpPr>
        <p:spPr>
          <a:xfrm>
            <a:off x="457200" y="1931425"/>
            <a:ext cx="8483700" cy="256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59"/>
          <p:cNvSpPr/>
          <p:nvPr/>
        </p:nvSpPr>
        <p:spPr>
          <a:xfrm>
            <a:off x="5532325" y="8308205"/>
            <a:ext cx="373200" cy="42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5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취소하기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56" name="Google Shape;12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257" name="Google Shape;125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60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263" name="Google Shape;1263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200" y="3454613"/>
            <a:ext cx="8439599" cy="33777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60"/>
          <p:cNvSpPr txBox="1"/>
          <p:nvPr/>
        </p:nvSpPr>
        <p:spPr>
          <a:xfrm>
            <a:off x="10033000" y="3098800"/>
            <a:ext cx="7175400" cy="6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</a:rPr>
              <a:t>주문 취소 - 완료 화면</a:t>
            </a:r>
            <a:br>
              <a:rPr b="0" i="0" lang="en-US" sz="2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취소가 완료되었다는 안내 문구들이 출력됨</a:t>
            </a:r>
            <a:endParaRPr sz="2600">
              <a:solidFill>
                <a:srgbClr val="888888"/>
              </a:solidFill>
            </a:endParaRPr>
          </a:p>
          <a:p>
            <a:pPr indent="-3937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AutoNum type="arabicPeriod"/>
            </a:pPr>
            <a:r>
              <a:rPr lang="en-US" sz="2600">
                <a:solidFill>
                  <a:srgbClr val="888888"/>
                </a:solidFill>
              </a:rPr>
              <a:t>'취소 내역 조회' 버튼 클릭 시 마이페이지의 취소 내역 화면으로 이동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0"/>
          <p:cNvSpPr/>
          <p:nvPr/>
        </p:nvSpPr>
        <p:spPr>
          <a:xfrm>
            <a:off x="3842800" y="5899450"/>
            <a:ext cx="1864800" cy="58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60"/>
          <p:cNvSpPr/>
          <p:nvPr/>
        </p:nvSpPr>
        <p:spPr>
          <a:xfrm>
            <a:off x="5818519" y="6009850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60"/>
          <p:cNvSpPr/>
          <p:nvPr/>
        </p:nvSpPr>
        <p:spPr>
          <a:xfrm>
            <a:off x="8228575" y="3269250"/>
            <a:ext cx="338400" cy="319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0"/>
          <p:cNvSpPr/>
          <p:nvPr/>
        </p:nvSpPr>
        <p:spPr>
          <a:xfrm>
            <a:off x="954975" y="3699275"/>
            <a:ext cx="7541400" cy="184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6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취소하기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276" name="Google Shape;127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1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1288" name="Google Shape;1288;p61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7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 흐름</a:t>
            </a:r>
            <a:endParaRPr/>
          </a:p>
        </p:txBody>
      </p:sp>
      <p:sp>
        <p:nvSpPr>
          <p:cNvPr id="240" name="Google Shape;240;p17"/>
          <p:cNvSpPr txBox="1"/>
          <p:nvPr/>
        </p:nvSpPr>
        <p:spPr>
          <a:xfrm>
            <a:off x="1041400" y="1365125"/>
            <a:ext cx="16218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b="1" sz="4800"/>
          </a:p>
        </p:txBody>
      </p:sp>
      <p:sp>
        <p:nvSpPr>
          <p:cNvPr id="241" name="Google Shape;241;p17"/>
          <p:cNvSpPr/>
          <p:nvPr/>
        </p:nvSpPr>
        <p:spPr>
          <a:xfrm>
            <a:off x="7880721" y="2282775"/>
            <a:ext cx="2539350" cy="84580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8106707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옵션 및 재고관리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5663513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7"/>
          <p:cNvSpPr/>
          <p:nvPr/>
        </p:nvSpPr>
        <p:spPr>
          <a:xfrm>
            <a:off x="3220319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회원 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777125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10549901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리뷰 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15436270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7"/>
          <p:cNvSpPr/>
          <p:nvPr/>
        </p:nvSpPr>
        <p:spPr>
          <a:xfrm>
            <a:off x="12993088" y="3700643"/>
            <a:ext cx="2087424" cy="670572"/>
          </a:xfrm>
          <a:prstGeom prst="flowChartTerminator">
            <a:avLst/>
          </a:prstGeom>
          <a:solidFill>
            <a:srgbClr val="FFD03D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배송 관리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/>
          <p:nvPr/>
        </p:nvSpPr>
        <p:spPr>
          <a:xfrm>
            <a:off x="777125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헤더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777125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회원 통계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3220319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7"/>
          <p:cNvSpPr/>
          <p:nvPr/>
        </p:nvSpPr>
        <p:spPr>
          <a:xfrm>
            <a:off x="3220319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7"/>
          <p:cNvSpPr/>
          <p:nvPr/>
        </p:nvSpPr>
        <p:spPr>
          <a:xfrm>
            <a:off x="3220319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3220319" y="755523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정보 수정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7"/>
          <p:cNvSpPr/>
          <p:nvPr/>
        </p:nvSpPr>
        <p:spPr>
          <a:xfrm>
            <a:off x="5663513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5663513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7"/>
          <p:cNvSpPr/>
          <p:nvPr/>
        </p:nvSpPr>
        <p:spPr>
          <a:xfrm>
            <a:off x="8106707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7"/>
          <p:cNvSpPr/>
          <p:nvPr/>
        </p:nvSpPr>
        <p:spPr>
          <a:xfrm>
            <a:off x="8106707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7"/>
          <p:cNvSpPr/>
          <p:nvPr/>
        </p:nvSpPr>
        <p:spPr>
          <a:xfrm>
            <a:off x="8106707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8106707" y="755523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재고 추가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10549901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10549901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10549901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15436270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15436270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15436270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15436270" y="755523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등록 / 수정 / 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12993088" y="4664291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목록 조회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12993088" y="5627939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12993088" y="6591586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배송상태 수정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17"/>
          <p:cNvCxnSpPr>
            <a:stCxn id="241" idx="2"/>
            <a:endCxn id="242" idx="0"/>
          </p:cNvCxnSpPr>
          <p:nvPr/>
        </p:nvCxnSpPr>
        <p:spPr>
          <a:xfrm>
            <a:off x="9150396" y="3128577"/>
            <a:ext cx="0" cy="572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2" name="Google Shape;272;p17"/>
          <p:cNvCxnSpPr>
            <a:stCxn id="242" idx="2"/>
            <a:endCxn id="257" idx="0"/>
          </p:cNvCxnSpPr>
          <p:nvPr/>
        </p:nvCxnSpPr>
        <p:spPr>
          <a:xfrm>
            <a:off x="9150419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3" name="Google Shape;273;p17"/>
          <p:cNvCxnSpPr>
            <a:stCxn id="257" idx="2"/>
            <a:endCxn id="258" idx="0"/>
          </p:cNvCxnSpPr>
          <p:nvPr/>
        </p:nvCxnSpPr>
        <p:spPr>
          <a:xfrm>
            <a:off x="9150419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4" name="Google Shape;274;p17"/>
          <p:cNvCxnSpPr>
            <a:stCxn id="258" idx="2"/>
            <a:endCxn id="259" idx="0"/>
          </p:cNvCxnSpPr>
          <p:nvPr/>
        </p:nvCxnSpPr>
        <p:spPr>
          <a:xfrm>
            <a:off x="9150419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5" name="Google Shape;275;p17"/>
          <p:cNvCxnSpPr>
            <a:stCxn id="259" idx="2"/>
            <a:endCxn id="260" idx="0"/>
          </p:cNvCxnSpPr>
          <p:nvPr/>
        </p:nvCxnSpPr>
        <p:spPr>
          <a:xfrm>
            <a:off x="9150419" y="7262158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6" name="Google Shape;276;p17"/>
          <p:cNvCxnSpPr>
            <a:stCxn id="241" idx="2"/>
            <a:endCxn id="243" idx="0"/>
          </p:cNvCxnSpPr>
          <p:nvPr/>
        </p:nvCxnSpPr>
        <p:spPr>
          <a:xfrm rot="5400000">
            <a:off x="7642746" y="2193027"/>
            <a:ext cx="572100" cy="24432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7" name="Google Shape;277;p17"/>
          <p:cNvCxnSpPr>
            <a:stCxn id="241" idx="2"/>
            <a:endCxn id="244" idx="0"/>
          </p:cNvCxnSpPr>
          <p:nvPr/>
        </p:nvCxnSpPr>
        <p:spPr>
          <a:xfrm rot="5400000">
            <a:off x="6421146" y="971427"/>
            <a:ext cx="572100" cy="4886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8" name="Google Shape;278;p17"/>
          <p:cNvCxnSpPr>
            <a:stCxn id="241" idx="2"/>
            <a:endCxn id="245" idx="0"/>
          </p:cNvCxnSpPr>
          <p:nvPr/>
        </p:nvCxnSpPr>
        <p:spPr>
          <a:xfrm rot="5400000">
            <a:off x="5199546" y="-250173"/>
            <a:ext cx="572100" cy="7329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9" name="Google Shape;279;p17"/>
          <p:cNvCxnSpPr>
            <a:stCxn id="241" idx="2"/>
            <a:endCxn id="246" idx="0"/>
          </p:cNvCxnSpPr>
          <p:nvPr/>
        </p:nvCxnSpPr>
        <p:spPr>
          <a:xfrm flipH="1" rot="-5400000">
            <a:off x="10085946" y="2193027"/>
            <a:ext cx="572100" cy="24432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0" name="Google Shape;280;p17"/>
          <p:cNvCxnSpPr>
            <a:stCxn id="241" idx="2"/>
            <a:endCxn id="247" idx="0"/>
          </p:cNvCxnSpPr>
          <p:nvPr/>
        </p:nvCxnSpPr>
        <p:spPr>
          <a:xfrm flipH="1" rot="-5400000">
            <a:off x="12529146" y="-250173"/>
            <a:ext cx="572100" cy="7329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1" name="Google Shape;281;p17"/>
          <p:cNvCxnSpPr>
            <a:stCxn id="241" idx="2"/>
            <a:endCxn id="248" idx="0"/>
          </p:cNvCxnSpPr>
          <p:nvPr/>
        </p:nvCxnSpPr>
        <p:spPr>
          <a:xfrm flipH="1" rot="-5400000">
            <a:off x="11307546" y="971427"/>
            <a:ext cx="572100" cy="4886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2" name="Google Shape;282;p17"/>
          <p:cNvCxnSpPr>
            <a:stCxn id="245" idx="2"/>
            <a:endCxn id="249" idx="0"/>
          </p:cNvCxnSpPr>
          <p:nvPr/>
        </p:nvCxnSpPr>
        <p:spPr>
          <a:xfrm>
            <a:off x="1820837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3" name="Google Shape;283;p17"/>
          <p:cNvCxnSpPr>
            <a:stCxn id="249" idx="2"/>
            <a:endCxn id="250" idx="0"/>
          </p:cNvCxnSpPr>
          <p:nvPr/>
        </p:nvCxnSpPr>
        <p:spPr>
          <a:xfrm>
            <a:off x="1820837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4" name="Google Shape;284;p17"/>
          <p:cNvCxnSpPr>
            <a:stCxn id="244" idx="2"/>
            <a:endCxn id="251" idx="0"/>
          </p:cNvCxnSpPr>
          <p:nvPr/>
        </p:nvCxnSpPr>
        <p:spPr>
          <a:xfrm>
            <a:off x="4264031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5" name="Google Shape;285;p17"/>
          <p:cNvCxnSpPr>
            <a:stCxn id="251" idx="2"/>
            <a:endCxn id="252" idx="0"/>
          </p:cNvCxnSpPr>
          <p:nvPr/>
        </p:nvCxnSpPr>
        <p:spPr>
          <a:xfrm>
            <a:off x="4264031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6" name="Google Shape;286;p17"/>
          <p:cNvCxnSpPr>
            <a:stCxn id="252" idx="2"/>
            <a:endCxn id="253" idx="0"/>
          </p:cNvCxnSpPr>
          <p:nvPr/>
        </p:nvCxnSpPr>
        <p:spPr>
          <a:xfrm>
            <a:off x="4264031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7" name="Google Shape;287;p17"/>
          <p:cNvCxnSpPr>
            <a:stCxn id="253" idx="2"/>
            <a:endCxn id="254" idx="0"/>
          </p:cNvCxnSpPr>
          <p:nvPr/>
        </p:nvCxnSpPr>
        <p:spPr>
          <a:xfrm>
            <a:off x="4264031" y="7262158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8" name="Google Shape;288;p17"/>
          <p:cNvCxnSpPr>
            <a:stCxn id="243" idx="2"/>
            <a:endCxn id="255" idx="0"/>
          </p:cNvCxnSpPr>
          <p:nvPr/>
        </p:nvCxnSpPr>
        <p:spPr>
          <a:xfrm>
            <a:off x="6707225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9" name="Google Shape;289;p17"/>
          <p:cNvCxnSpPr>
            <a:stCxn id="255" idx="2"/>
            <a:endCxn id="256" idx="0"/>
          </p:cNvCxnSpPr>
          <p:nvPr/>
        </p:nvCxnSpPr>
        <p:spPr>
          <a:xfrm>
            <a:off x="6707225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0" name="Google Shape;290;p17"/>
          <p:cNvCxnSpPr>
            <a:stCxn id="246" idx="2"/>
            <a:endCxn id="261" idx="0"/>
          </p:cNvCxnSpPr>
          <p:nvPr/>
        </p:nvCxnSpPr>
        <p:spPr>
          <a:xfrm>
            <a:off x="11593613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1" name="Google Shape;291;p17"/>
          <p:cNvCxnSpPr>
            <a:stCxn id="261" idx="2"/>
            <a:endCxn id="262" idx="0"/>
          </p:cNvCxnSpPr>
          <p:nvPr/>
        </p:nvCxnSpPr>
        <p:spPr>
          <a:xfrm>
            <a:off x="11593613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2" name="Google Shape;292;p17"/>
          <p:cNvCxnSpPr>
            <a:stCxn id="262" idx="2"/>
            <a:endCxn id="263" idx="0"/>
          </p:cNvCxnSpPr>
          <p:nvPr/>
        </p:nvCxnSpPr>
        <p:spPr>
          <a:xfrm>
            <a:off x="11593613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3" name="Google Shape;293;p17"/>
          <p:cNvCxnSpPr>
            <a:stCxn id="247" idx="2"/>
            <a:endCxn id="264" idx="0"/>
          </p:cNvCxnSpPr>
          <p:nvPr/>
        </p:nvCxnSpPr>
        <p:spPr>
          <a:xfrm>
            <a:off x="16479982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4" name="Google Shape;294;p17"/>
          <p:cNvCxnSpPr>
            <a:stCxn id="264" idx="2"/>
            <a:endCxn id="265" idx="0"/>
          </p:cNvCxnSpPr>
          <p:nvPr/>
        </p:nvCxnSpPr>
        <p:spPr>
          <a:xfrm>
            <a:off x="16479982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5" name="Google Shape;295;p17"/>
          <p:cNvCxnSpPr>
            <a:stCxn id="265" idx="2"/>
            <a:endCxn id="266" idx="0"/>
          </p:cNvCxnSpPr>
          <p:nvPr/>
        </p:nvCxnSpPr>
        <p:spPr>
          <a:xfrm>
            <a:off x="16479982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6" name="Google Shape;296;p17"/>
          <p:cNvCxnSpPr>
            <a:stCxn id="266" idx="2"/>
            <a:endCxn id="267" idx="0"/>
          </p:cNvCxnSpPr>
          <p:nvPr/>
        </p:nvCxnSpPr>
        <p:spPr>
          <a:xfrm>
            <a:off x="16479982" y="7262158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7" name="Google Shape;297;p17"/>
          <p:cNvCxnSpPr>
            <a:stCxn id="248" idx="2"/>
            <a:endCxn id="268" idx="0"/>
          </p:cNvCxnSpPr>
          <p:nvPr/>
        </p:nvCxnSpPr>
        <p:spPr>
          <a:xfrm>
            <a:off x="14036800" y="4371215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8" name="Google Shape;298;p17"/>
          <p:cNvCxnSpPr>
            <a:stCxn id="268" idx="2"/>
            <a:endCxn id="269" idx="0"/>
          </p:cNvCxnSpPr>
          <p:nvPr/>
        </p:nvCxnSpPr>
        <p:spPr>
          <a:xfrm>
            <a:off x="14036800" y="5334863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9" name="Google Shape;299;p17"/>
          <p:cNvCxnSpPr>
            <a:stCxn id="269" idx="2"/>
            <a:endCxn id="270" idx="0"/>
          </p:cNvCxnSpPr>
          <p:nvPr/>
        </p:nvCxnSpPr>
        <p:spPr>
          <a:xfrm>
            <a:off x="14036800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0" name="Google Shape;300;p17"/>
          <p:cNvSpPr/>
          <p:nvPr/>
        </p:nvSpPr>
        <p:spPr>
          <a:xfrm>
            <a:off x="5663513" y="6591733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 등록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17"/>
          <p:cNvCxnSpPr>
            <a:stCxn id="256" idx="2"/>
            <a:endCxn id="300" idx="0"/>
          </p:cNvCxnSpPr>
          <p:nvPr/>
        </p:nvCxnSpPr>
        <p:spPr>
          <a:xfrm>
            <a:off x="6707225" y="6298511"/>
            <a:ext cx="0" cy="293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2" name="Google Shape;302;p17"/>
          <p:cNvSpPr/>
          <p:nvPr/>
        </p:nvSpPr>
        <p:spPr>
          <a:xfrm>
            <a:off x="5663513" y="755523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배너 등록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17"/>
          <p:cNvCxnSpPr>
            <a:stCxn id="300" idx="2"/>
            <a:endCxn id="302" idx="0"/>
          </p:cNvCxnSpPr>
          <p:nvPr/>
        </p:nvCxnSpPr>
        <p:spPr>
          <a:xfrm>
            <a:off x="6707225" y="7262305"/>
            <a:ext cx="0" cy="2928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4" name="Google Shape;304;p17"/>
          <p:cNvSpPr/>
          <p:nvPr/>
        </p:nvSpPr>
        <p:spPr>
          <a:xfrm>
            <a:off x="3220319" y="8518735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탈퇴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17"/>
          <p:cNvCxnSpPr>
            <a:stCxn id="254" idx="2"/>
            <a:endCxn id="304" idx="0"/>
          </p:cNvCxnSpPr>
          <p:nvPr/>
        </p:nvCxnSpPr>
        <p:spPr>
          <a:xfrm>
            <a:off x="4264031" y="8225806"/>
            <a:ext cx="0" cy="2928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6" name="Google Shape;306;p17"/>
          <p:cNvSpPr/>
          <p:nvPr/>
        </p:nvSpPr>
        <p:spPr>
          <a:xfrm>
            <a:off x="5663513" y="8518984"/>
            <a:ext cx="2087424" cy="67057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수정 / 삭제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17"/>
          <p:cNvCxnSpPr>
            <a:endCxn id="306" idx="0"/>
          </p:cNvCxnSpPr>
          <p:nvPr/>
        </p:nvCxnSpPr>
        <p:spPr>
          <a:xfrm>
            <a:off x="6707225" y="8226184"/>
            <a:ext cx="0" cy="2928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294" name="Google Shape;12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295" name="Google Shape;129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6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01" name="Google Shape;1301;p62"/>
          <p:cNvSpPr txBox="1"/>
          <p:nvPr/>
        </p:nvSpPr>
        <p:spPr>
          <a:xfrm>
            <a:off x="10033000" y="2819400"/>
            <a:ext cx="71755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FAQ 목록조회 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제목 혹은 내용으로 게시물을 검색할 수 있게 하였다. 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글쓰기 버튼 클릭 시 공지사항 작성페이지로 넘어가게 하였다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관리자가 쓴 게시물 목록조회와 페이지처리를 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페이징처리는 검색 결과에 따라 알맞게 페이징처리가 되게 하였다.</a:t>
            </a:r>
            <a:endParaRPr/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2" name="Google Shape;1302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6220" y="3991174"/>
            <a:ext cx="8404579" cy="23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2"/>
          <p:cNvSpPr/>
          <p:nvPr/>
        </p:nvSpPr>
        <p:spPr>
          <a:xfrm>
            <a:off x="2438400" y="4686300"/>
            <a:ext cx="4649630" cy="60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62"/>
          <p:cNvSpPr/>
          <p:nvPr/>
        </p:nvSpPr>
        <p:spPr>
          <a:xfrm>
            <a:off x="8218724" y="4833730"/>
            <a:ext cx="722075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62"/>
          <p:cNvSpPr/>
          <p:nvPr/>
        </p:nvSpPr>
        <p:spPr>
          <a:xfrm>
            <a:off x="585631" y="5372790"/>
            <a:ext cx="8355168" cy="144710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62"/>
          <p:cNvSpPr/>
          <p:nvPr/>
        </p:nvSpPr>
        <p:spPr>
          <a:xfrm>
            <a:off x="2214236" y="4363900"/>
            <a:ext cx="369309" cy="405572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62"/>
          <p:cNvSpPr/>
          <p:nvPr/>
        </p:nvSpPr>
        <p:spPr>
          <a:xfrm>
            <a:off x="7949771" y="4573996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62"/>
          <p:cNvSpPr/>
          <p:nvPr/>
        </p:nvSpPr>
        <p:spPr>
          <a:xfrm>
            <a:off x="585630" y="5062330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62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13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15" name="Google Shape;131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16" name="Google Shape;131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3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22" name="Google Shape;1322;p63"/>
          <p:cNvSpPr txBox="1"/>
          <p:nvPr/>
        </p:nvSpPr>
        <p:spPr>
          <a:xfrm>
            <a:off x="10033000" y="3098800"/>
            <a:ext cx="7175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1:1 문의 목록조회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문의하기 버튼 클릭 시 문의하기 페이지로 넘어가게 하였다.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사용자가 작성한 문의글을 조회할 수 있게 하였다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3" name="Google Shape;1323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154" y="3086100"/>
            <a:ext cx="7961692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63"/>
          <p:cNvSpPr/>
          <p:nvPr/>
        </p:nvSpPr>
        <p:spPr>
          <a:xfrm>
            <a:off x="521416" y="4324350"/>
            <a:ext cx="8419384" cy="28765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63"/>
          <p:cNvSpPr/>
          <p:nvPr/>
        </p:nvSpPr>
        <p:spPr>
          <a:xfrm>
            <a:off x="7815990" y="3921677"/>
            <a:ext cx="881107" cy="40267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63"/>
          <p:cNvSpPr/>
          <p:nvPr/>
        </p:nvSpPr>
        <p:spPr>
          <a:xfrm>
            <a:off x="7572287" y="3565800"/>
            <a:ext cx="369309" cy="405572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63"/>
          <p:cNvSpPr/>
          <p:nvPr/>
        </p:nvSpPr>
        <p:spPr>
          <a:xfrm>
            <a:off x="567246" y="4023966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6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34" name="Google Shape;133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35" name="Google Shape;133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64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41" name="Google Shape;1341;p64"/>
          <p:cNvSpPr txBox="1"/>
          <p:nvPr/>
        </p:nvSpPr>
        <p:spPr>
          <a:xfrm>
            <a:off x="10033000" y="3098800"/>
            <a:ext cx="7175500" cy="5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1:1 문의 작성페이지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문의유형을 골라서 DB에 저장되도록 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유저가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입력한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비밀번호와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비밀번호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확인에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입력한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값이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같아야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폼이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제출되도록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하였다</a:t>
            </a: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다중첨부파일 등록을 할 수 있게하였다.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(최대 5개)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관리자가 답변을 작성 시 이메일로 알림이 가게하였다.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2" name="Google Shape;1342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4241" y="2673900"/>
            <a:ext cx="7789517" cy="49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64"/>
          <p:cNvSpPr/>
          <p:nvPr/>
        </p:nvSpPr>
        <p:spPr>
          <a:xfrm>
            <a:off x="777737" y="2705374"/>
            <a:ext cx="2520069" cy="56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64"/>
          <p:cNvSpPr/>
          <p:nvPr/>
        </p:nvSpPr>
        <p:spPr>
          <a:xfrm>
            <a:off x="777737" y="3301448"/>
            <a:ext cx="7816021" cy="161345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64"/>
          <p:cNvSpPr/>
          <p:nvPr/>
        </p:nvSpPr>
        <p:spPr>
          <a:xfrm>
            <a:off x="790989" y="4914900"/>
            <a:ext cx="7789518" cy="91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64"/>
          <p:cNvSpPr/>
          <p:nvPr/>
        </p:nvSpPr>
        <p:spPr>
          <a:xfrm>
            <a:off x="797615" y="5829300"/>
            <a:ext cx="3621985" cy="121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64"/>
          <p:cNvSpPr/>
          <p:nvPr/>
        </p:nvSpPr>
        <p:spPr>
          <a:xfrm>
            <a:off x="3810001" y="7048500"/>
            <a:ext cx="1752600" cy="39425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64"/>
          <p:cNvSpPr/>
          <p:nvPr/>
        </p:nvSpPr>
        <p:spPr>
          <a:xfrm>
            <a:off x="646691" y="2358887"/>
            <a:ext cx="369309" cy="405572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64"/>
          <p:cNvSpPr/>
          <p:nvPr/>
        </p:nvSpPr>
        <p:spPr>
          <a:xfrm>
            <a:off x="525243" y="3216686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64"/>
          <p:cNvSpPr/>
          <p:nvPr/>
        </p:nvSpPr>
        <p:spPr>
          <a:xfrm>
            <a:off x="507849" y="4790108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64"/>
          <p:cNvSpPr/>
          <p:nvPr/>
        </p:nvSpPr>
        <p:spPr>
          <a:xfrm>
            <a:off x="494750" y="5721555"/>
            <a:ext cx="373114" cy="42365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6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58" name="Google Shape;13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59" name="Google Shape;135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5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65" name="Google Shape;1365;p65"/>
          <p:cNvSpPr txBox="1"/>
          <p:nvPr/>
        </p:nvSpPr>
        <p:spPr>
          <a:xfrm>
            <a:off x="10033000" y="3098800"/>
            <a:ext cx="7175500" cy="2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문의사항 상세조회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목록 버튼 클릭 시 목록으로 넘어가게하였다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AJAX를 활용하여 사용자가 남긴 문의글에 관리자가 답변을 달 수 있게 하였고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답변이 실시간으로 달리는 모습이 보이도록 하였다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6" name="Google Shape;1366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1511" y="3238500"/>
            <a:ext cx="8374977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65"/>
          <p:cNvSpPr/>
          <p:nvPr/>
        </p:nvSpPr>
        <p:spPr>
          <a:xfrm>
            <a:off x="511510" y="5143500"/>
            <a:ext cx="8374977" cy="190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65"/>
          <p:cNvSpPr/>
          <p:nvPr/>
        </p:nvSpPr>
        <p:spPr>
          <a:xfrm>
            <a:off x="8144366" y="3314700"/>
            <a:ext cx="761999" cy="41064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65"/>
          <p:cNvSpPr/>
          <p:nvPr/>
        </p:nvSpPr>
        <p:spPr>
          <a:xfrm>
            <a:off x="7791622" y="3092917"/>
            <a:ext cx="369309" cy="405572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65"/>
          <p:cNvSpPr/>
          <p:nvPr/>
        </p:nvSpPr>
        <p:spPr>
          <a:xfrm>
            <a:off x="762000" y="4775199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6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77" name="Google Shape;137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78" name="Google Shape;137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66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84" name="Google Shape;1384;p66"/>
          <p:cNvSpPr txBox="1"/>
          <p:nvPr/>
        </p:nvSpPr>
        <p:spPr>
          <a:xfrm>
            <a:off x="10033000" y="3098800"/>
            <a:ext cx="7175500" cy="5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공지사항 목록 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제목 혹은 내용으로 게시물을 검색할 수 있게 하였다. </a:t>
            </a:r>
            <a:endParaRPr/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글쓰기 버튼 클릭 시 공지사항 작성페이지로 넘어가게 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관리자가 쓴 게시물 목록조회와 페이지처리를 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페이징처리는 검색 결과에 따라 알맞게 페이징처리가 되게 하였다.</a:t>
            </a:r>
            <a:endParaRPr/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5" name="Google Shape;1385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5876" y="3215204"/>
            <a:ext cx="8346247" cy="38565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66"/>
          <p:cNvSpPr/>
          <p:nvPr/>
        </p:nvSpPr>
        <p:spPr>
          <a:xfrm>
            <a:off x="7897752" y="3658456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66"/>
          <p:cNvSpPr/>
          <p:nvPr/>
        </p:nvSpPr>
        <p:spPr>
          <a:xfrm>
            <a:off x="2092994" y="3550430"/>
            <a:ext cx="369309" cy="405572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66"/>
          <p:cNvSpPr/>
          <p:nvPr/>
        </p:nvSpPr>
        <p:spPr>
          <a:xfrm>
            <a:off x="2396132" y="3813176"/>
            <a:ext cx="4538067" cy="59797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66"/>
          <p:cNvSpPr/>
          <p:nvPr/>
        </p:nvSpPr>
        <p:spPr>
          <a:xfrm>
            <a:off x="500574" y="4465812"/>
            <a:ext cx="8346247" cy="260598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66"/>
          <p:cNvSpPr/>
          <p:nvPr/>
        </p:nvSpPr>
        <p:spPr>
          <a:xfrm>
            <a:off x="8153400" y="3987801"/>
            <a:ext cx="657150" cy="36830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66"/>
          <p:cNvSpPr/>
          <p:nvPr/>
        </p:nvSpPr>
        <p:spPr>
          <a:xfrm>
            <a:off x="555693" y="4203425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66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98" name="Google Shape;139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399" name="Google Shape;139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67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05" name="Google Shape;1405;p67"/>
          <p:cNvSpPr txBox="1"/>
          <p:nvPr/>
        </p:nvSpPr>
        <p:spPr>
          <a:xfrm>
            <a:off x="10033000" y="3098800"/>
            <a:ext cx="71755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공지사항 작성페이지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공지사항 제목, 내용을 입력하게 하였고, 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다중 첨부파일을 첨부할 수 있게하였다</a:t>
            </a:r>
            <a:r>
              <a:rPr lang="en-US" sz="2600">
                <a:solidFill>
                  <a:srgbClr val="717377"/>
                </a:solidFill>
              </a:rPr>
              <a:t>.</a:t>
            </a:r>
            <a:endParaRPr/>
          </a:p>
          <a:p>
            <a:pPr indent="-3492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등록하기 버튼 클릭 시 공지사항이 등록되고,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취소 시 목록으로 돌아간다.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7163" y="2758058"/>
            <a:ext cx="5775625" cy="4770875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sp>
        <p:nvSpPr>
          <p:cNvPr id="1407" name="Google Shape;1407;p67"/>
          <p:cNvSpPr/>
          <p:nvPr/>
        </p:nvSpPr>
        <p:spPr>
          <a:xfrm>
            <a:off x="2140106" y="6910175"/>
            <a:ext cx="1128600" cy="32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67"/>
          <p:cNvSpPr/>
          <p:nvPr/>
        </p:nvSpPr>
        <p:spPr>
          <a:xfrm>
            <a:off x="1770796" y="2413789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67"/>
          <p:cNvSpPr/>
          <p:nvPr/>
        </p:nvSpPr>
        <p:spPr>
          <a:xfrm>
            <a:off x="1824796" y="6541784"/>
            <a:ext cx="373800" cy="368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67"/>
          <p:cNvSpPr/>
          <p:nvPr/>
        </p:nvSpPr>
        <p:spPr>
          <a:xfrm>
            <a:off x="1721675" y="2647950"/>
            <a:ext cx="6366600" cy="518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67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417" name="Google Shape;141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418" name="Google Shape;141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68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24" name="Google Shape;1424;p68"/>
          <p:cNvSpPr txBox="1"/>
          <p:nvPr/>
        </p:nvSpPr>
        <p:spPr>
          <a:xfrm>
            <a:off x="10033000" y="3098800"/>
            <a:ext cx="7175500" cy="4105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공지사항 상세조회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수정버튼 클릭 시 공지사항 수정 페이지로 넘어갈 수 있</a:t>
            </a: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게 </a:t>
            </a: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하였고, 삭제 버튼 클릭 시 바로 게시글 삭제되게 하였다.</a:t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다음글과 이전이 보이게하고 클릭 시 해당 페이지로 넘어가게 하였다.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목록보기 클릭시 목록으로 넘어가게 하였다.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5" name="Google Shape;1425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4342" y="2939221"/>
            <a:ext cx="8189314" cy="4408557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68"/>
          <p:cNvSpPr/>
          <p:nvPr/>
        </p:nvSpPr>
        <p:spPr>
          <a:xfrm>
            <a:off x="4183511" y="5449956"/>
            <a:ext cx="1030975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68"/>
          <p:cNvSpPr/>
          <p:nvPr/>
        </p:nvSpPr>
        <p:spPr>
          <a:xfrm>
            <a:off x="604342" y="5907156"/>
            <a:ext cx="8189314" cy="83654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68"/>
          <p:cNvSpPr/>
          <p:nvPr/>
        </p:nvSpPr>
        <p:spPr>
          <a:xfrm>
            <a:off x="4183511" y="6747012"/>
            <a:ext cx="1030975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68"/>
          <p:cNvSpPr/>
          <p:nvPr/>
        </p:nvSpPr>
        <p:spPr>
          <a:xfrm>
            <a:off x="3915347" y="5210727"/>
            <a:ext cx="369309" cy="405572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68"/>
          <p:cNvSpPr/>
          <p:nvPr/>
        </p:nvSpPr>
        <p:spPr>
          <a:xfrm>
            <a:off x="587776" y="5678556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68"/>
          <p:cNvSpPr/>
          <p:nvPr/>
        </p:nvSpPr>
        <p:spPr>
          <a:xfrm>
            <a:off x="3892156" y="6559548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6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438" name="Google Shape;143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0" cy="94234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3"/>
              </a:srgbClr>
            </a:outerShdw>
          </a:effectLst>
        </p:spPr>
      </p:pic>
      <p:pic>
        <p:nvPicPr>
          <p:cNvPr id="1439" name="Google Shape;143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69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45" name="Google Shape;1445;p69"/>
          <p:cNvSpPr txBox="1"/>
          <p:nvPr/>
        </p:nvSpPr>
        <p:spPr>
          <a:xfrm>
            <a:off x="10033000" y="3098800"/>
            <a:ext cx="7175500" cy="4269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공지사항 수정페이지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공지사항 제목, 내용을 입력할 수 있게 하였다.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다중첨부파일 등록이 가능하게 하였다 (최대 5개)</a:t>
            </a:r>
            <a:endParaRPr/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수정하기버튼을 누르면 수정페이지로 넘어가고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rgbClr val="717377"/>
                </a:solidFill>
                <a:latin typeface="Arial"/>
                <a:ea typeface="Arial"/>
                <a:cs typeface="Arial"/>
                <a:sym typeface="Arial"/>
              </a:rPr>
              <a:t>이전버튼을 누르면 목록으로 돌아간다.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Google Shape;1446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1449" y="2479813"/>
            <a:ext cx="8075101" cy="532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69"/>
          <p:cNvSpPr/>
          <p:nvPr/>
        </p:nvSpPr>
        <p:spPr>
          <a:xfrm>
            <a:off x="661448" y="5829300"/>
            <a:ext cx="2234152" cy="1255644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69"/>
          <p:cNvSpPr/>
          <p:nvPr/>
        </p:nvSpPr>
        <p:spPr>
          <a:xfrm>
            <a:off x="838200" y="7200899"/>
            <a:ext cx="1447802" cy="27167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69"/>
          <p:cNvSpPr/>
          <p:nvPr/>
        </p:nvSpPr>
        <p:spPr>
          <a:xfrm>
            <a:off x="596093" y="3023982"/>
            <a:ext cx="369309" cy="405572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69"/>
          <p:cNvSpPr/>
          <p:nvPr/>
        </p:nvSpPr>
        <p:spPr>
          <a:xfrm>
            <a:off x="495273" y="5645148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69"/>
          <p:cNvSpPr/>
          <p:nvPr/>
        </p:nvSpPr>
        <p:spPr>
          <a:xfrm>
            <a:off x="818322" y="3230908"/>
            <a:ext cx="7906578" cy="259839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69"/>
          <p:cNvSpPr/>
          <p:nvPr/>
        </p:nvSpPr>
        <p:spPr>
          <a:xfrm>
            <a:off x="526411" y="6999907"/>
            <a:ext cx="373942" cy="36830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6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459" name="Google Shape;145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460" name="Google Shape;146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70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66" name="Google Shape;1466;p70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실시간 채팅 API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관리자와 실시간으로 소통할 수 있도록 실시간 채팅 API를 추가하였다.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70"/>
          <p:cNvSpPr/>
          <p:nvPr/>
        </p:nvSpPr>
        <p:spPr>
          <a:xfrm>
            <a:off x="2890193" y="332635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8" name="Google Shape;1468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9506" y="3580950"/>
            <a:ext cx="3177175" cy="3125100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sp>
        <p:nvSpPr>
          <p:cNvPr id="1469" name="Google Shape;1469;p7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고객센터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476" name="Google Shape;147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71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</a:t>
            </a:r>
            <a:endParaRPr/>
          </a:p>
        </p:txBody>
      </p:sp>
      <p:sp>
        <p:nvSpPr>
          <p:cNvPr id="1488" name="Google Shape;1488;p71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500">
                <a:solidFill>
                  <a:srgbClr val="C2C2C2"/>
                </a:solidFill>
              </a:rPr>
              <a:t>3</a:t>
            </a:r>
            <a:endParaRPr/>
          </a:p>
        </p:txBody>
      </p:sp>
      <p:sp>
        <p:nvSpPr>
          <p:cNvPr id="1489" name="Google Shape;1489;p71"/>
          <p:cNvSpPr txBox="1"/>
          <p:nvPr/>
        </p:nvSpPr>
        <p:spPr>
          <a:xfrm>
            <a:off x="1320800" y="27305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관리자</a:t>
            </a: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 UI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314" name="Google Shape;31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8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  <p:sp>
        <p:nvSpPr>
          <p:cNvPr id="326" name="Google Shape;326;p18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500">
                <a:solidFill>
                  <a:srgbClr val="C2C2C2"/>
                </a:solidFill>
              </a:rPr>
              <a:t>2</a:t>
            </a:r>
            <a:endParaRPr/>
          </a:p>
        </p:txBody>
      </p:sp>
      <p:sp>
        <p:nvSpPr>
          <p:cNvPr id="327" name="Google Shape;327;p18"/>
          <p:cNvSpPr txBox="1"/>
          <p:nvPr/>
        </p:nvSpPr>
        <p:spPr>
          <a:xfrm>
            <a:off x="1320800" y="27305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496" name="Google Shape;149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72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/>
          </a:p>
        </p:txBody>
      </p:sp>
      <p:sp>
        <p:nvSpPr>
          <p:cNvPr id="1508" name="Google Shape;1508;p72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14" name="Google Shape;151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15" name="Google Shape;151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7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 | 메인 페이지</a:t>
            </a:r>
            <a:endParaRPr/>
          </a:p>
        </p:txBody>
      </p:sp>
      <p:sp>
        <p:nvSpPr>
          <p:cNvPr id="1521" name="Google Shape;1521;p73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메인화면 전경 및 Main Content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2" name="Google Shape;1522;p73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헤더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및 사이드바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전체 컨텐츠 검색 기능, 회원/상품/리뷰/고객센터 관리메뉴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메인 컨텐츠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사이트 회원수 통계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23" name="Google Shape;1523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198" y="2638248"/>
            <a:ext cx="7965999" cy="5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3"/>
          <p:cNvSpPr/>
          <p:nvPr/>
        </p:nvSpPr>
        <p:spPr>
          <a:xfrm>
            <a:off x="542225" y="25335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73"/>
          <p:cNvSpPr/>
          <p:nvPr/>
        </p:nvSpPr>
        <p:spPr>
          <a:xfrm>
            <a:off x="2141900" y="49389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532" name="Google Shape;153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74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회원 관리</a:t>
            </a:r>
            <a:endParaRPr/>
          </a:p>
        </p:txBody>
      </p:sp>
      <p:sp>
        <p:nvSpPr>
          <p:cNvPr id="1544" name="Google Shape;1544;p74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50" name="Google Shape;155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51" name="Google Shape;155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7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관리</a:t>
            </a:r>
            <a:endParaRPr/>
          </a:p>
        </p:txBody>
      </p:sp>
      <p:sp>
        <p:nvSpPr>
          <p:cNvPr id="1557" name="Google Shape;1557;p75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회원</a:t>
            </a: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관리 목록조회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8" name="Google Shape;1558;p75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회원 목록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아이디, 이름, 전화번호, 주소, 생일, 가입일, 탈퇴일, 총적립금, 회원등급, SNS아이디, 가입종류, 탈퇴여부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상세조회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체크한 회원의 상세 조회 페이지로 이동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저장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리스트 자체에서 적립금, 등급, 탈퇴여부를 수정 후 바로 저장 버튼 클릭하여 데이터 저장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상세조회 페이지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해당 회원의 배송지 목록 등 추가 상세 정보를 수정할 수 있는 페이지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9" name="Google Shape;1559;p75"/>
          <p:cNvSpPr/>
          <p:nvPr/>
        </p:nvSpPr>
        <p:spPr>
          <a:xfrm>
            <a:off x="2141900" y="49389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0" name="Google Shape;1560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899" y="774699"/>
            <a:ext cx="7858198" cy="49071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1" name="Google Shape;1561;p75"/>
          <p:cNvSpPr/>
          <p:nvPr/>
        </p:nvSpPr>
        <p:spPr>
          <a:xfrm>
            <a:off x="1581425" y="19423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75"/>
          <p:cNvSpPr/>
          <p:nvPr/>
        </p:nvSpPr>
        <p:spPr>
          <a:xfrm>
            <a:off x="7828375" y="13335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75"/>
          <p:cNvSpPr/>
          <p:nvPr/>
        </p:nvSpPr>
        <p:spPr>
          <a:xfrm>
            <a:off x="8559675" y="25138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4" name="Google Shape;1564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25" y="6067821"/>
            <a:ext cx="8254750" cy="34275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5" name="Google Shape;1565;p75"/>
          <p:cNvSpPr/>
          <p:nvPr/>
        </p:nvSpPr>
        <p:spPr>
          <a:xfrm>
            <a:off x="457200" y="59467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572" name="Google Shape;1572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76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 관리</a:t>
            </a:r>
            <a:endParaRPr/>
          </a:p>
        </p:txBody>
      </p:sp>
      <p:sp>
        <p:nvSpPr>
          <p:cNvPr id="1584" name="Google Shape;1584;p76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90" name="Google Shape;159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591" name="Google Shape;159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77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관리</a:t>
            </a:r>
            <a:endParaRPr/>
          </a:p>
        </p:txBody>
      </p:sp>
      <p:sp>
        <p:nvSpPr>
          <p:cNvPr id="1597" name="Google Shape;1597;p77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</a:t>
            </a: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관리 목록조회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98" name="Google Shape;1598;p77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목록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lphaL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수정가능 항목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카테고리, 서브카테고리, 상품설명, 상품가격, 상태, 메인배너, MD배너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lphaL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통계 항목: 조회수, 등록일, 평점, 리뷰수, 판매량, 재고수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상품추가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클릭 시 상품 추가 모달창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메인배너 등록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메인배너에 노출시킬 상품에 해당 배너 등록 시 자동으로 메인페이지 메인배너 항목에 노출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MD배너 등록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MD배너에 노출시킬 상품에 해당 배너 등록 시 자동으로 메인페이지 MD배너 항목에 노출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상세확인 / 수정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목록에 노출되지 않는 옵션, 주요성분, 주의사항, 첨부 이미지 등을 수정/추가 가능한 상품 상세수정 모달창 출력 버튼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 저장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목록에서 수정 가능한 항목들을 수정한 후, 저장버튼 클릭 시 데이터에 저장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99" name="Google Shape;1599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631" y="587894"/>
            <a:ext cx="8194726" cy="3803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0" name="Google Shape;1600;p77"/>
          <p:cNvSpPr/>
          <p:nvPr/>
        </p:nvSpPr>
        <p:spPr>
          <a:xfrm>
            <a:off x="457200" y="12768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77"/>
          <p:cNvSpPr/>
          <p:nvPr/>
        </p:nvSpPr>
        <p:spPr>
          <a:xfrm>
            <a:off x="8102600" y="7556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2" name="Google Shape;1602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400" y="5158775"/>
            <a:ext cx="7675175" cy="4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77"/>
          <p:cNvSpPr/>
          <p:nvPr/>
        </p:nvSpPr>
        <p:spPr>
          <a:xfrm>
            <a:off x="2813150" y="52118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77"/>
          <p:cNvSpPr/>
          <p:nvPr/>
        </p:nvSpPr>
        <p:spPr>
          <a:xfrm>
            <a:off x="5302100" y="52118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77"/>
          <p:cNvSpPr/>
          <p:nvPr/>
        </p:nvSpPr>
        <p:spPr>
          <a:xfrm>
            <a:off x="7707450" y="51587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77"/>
          <p:cNvSpPr/>
          <p:nvPr/>
        </p:nvSpPr>
        <p:spPr>
          <a:xfrm>
            <a:off x="6621525" y="51587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1" name="Google Shape;161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12" name="Google Shape;161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13" name="Google Shape;161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78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상품 관리</a:t>
            </a:r>
            <a:endParaRPr/>
          </a:p>
        </p:txBody>
      </p:sp>
      <p:sp>
        <p:nvSpPr>
          <p:cNvPr id="1619" name="Google Shape;1619;p78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상품관리 </a:t>
            </a: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등록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20" name="Google Shape;1620;p78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등록 모달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등록의 편의성을 위해 모달창으로 상품 등록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카테고리 / 서브카테고리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카테고리 선택 시 해당하는 서브카테고리 목록으로 변경되어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 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상품명, 설명, 가격, 성분, 주의사항 입력란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 등록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해당 상품의 옵션을 제한 수 없이 등록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썸네일 / 상세 이미지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썸네일 및 상세이미지를 각각의 항목에 등록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21" name="Google Shape;1621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2188" y="582125"/>
            <a:ext cx="5613625" cy="91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78"/>
          <p:cNvSpPr/>
          <p:nvPr/>
        </p:nvSpPr>
        <p:spPr>
          <a:xfrm>
            <a:off x="1788325" y="5080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78"/>
          <p:cNvSpPr/>
          <p:nvPr/>
        </p:nvSpPr>
        <p:spPr>
          <a:xfrm>
            <a:off x="1788325" y="11049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78"/>
          <p:cNvSpPr/>
          <p:nvPr/>
        </p:nvSpPr>
        <p:spPr>
          <a:xfrm>
            <a:off x="1788325" y="228422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78"/>
          <p:cNvSpPr/>
          <p:nvPr/>
        </p:nvSpPr>
        <p:spPr>
          <a:xfrm>
            <a:off x="1788325" y="62542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78"/>
          <p:cNvSpPr/>
          <p:nvPr/>
        </p:nvSpPr>
        <p:spPr>
          <a:xfrm>
            <a:off x="1788325" y="68847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32" name="Google Shape;163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33" name="Google Shape;163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79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상품 관리</a:t>
            </a:r>
            <a:endParaRPr/>
          </a:p>
        </p:txBody>
      </p:sp>
      <p:sp>
        <p:nvSpPr>
          <p:cNvPr id="1639" name="Google Shape;1639;p79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상품관리 </a:t>
            </a: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상세수정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0" name="Google Shape;1640;p79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상세수정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 모달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의 편의성을 위해 모달창으로 상품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상세수정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 구현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카테고리 / 서브카테고리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카테고리 선택 시 해당하는 서브카테고리 목록으로 변경되어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 정보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상	품명, 설명, 가격, 성분, 주의사항 입력란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추가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해당 상품의 옵션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정보 출력 및 추가 옵션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을 제한 수 없이 등록 가능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수정은 옵션 관리 메뉴에서 가능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썸네일 / 상세 이미지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썸네일 및 상세이미지를 각각의 항목에 등록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41" name="Google Shape;1641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2413" y="509575"/>
            <a:ext cx="5153025" cy="5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2225" y="3748325"/>
            <a:ext cx="5124450" cy="60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79"/>
          <p:cNvSpPr/>
          <p:nvPr/>
        </p:nvSpPr>
        <p:spPr>
          <a:xfrm>
            <a:off x="533400" y="4318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79"/>
          <p:cNvSpPr/>
          <p:nvPr/>
        </p:nvSpPr>
        <p:spPr>
          <a:xfrm>
            <a:off x="457200" y="9271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79"/>
          <p:cNvSpPr/>
          <p:nvPr/>
        </p:nvSpPr>
        <p:spPr>
          <a:xfrm>
            <a:off x="398800" y="194235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79"/>
          <p:cNvSpPr/>
          <p:nvPr/>
        </p:nvSpPr>
        <p:spPr>
          <a:xfrm>
            <a:off x="475000" y="56066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79"/>
          <p:cNvSpPr/>
          <p:nvPr/>
        </p:nvSpPr>
        <p:spPr>
          <a:xfrm>
            <a:off x="3516425" y="365662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79"/>
          <p:cNvSpPr/>
          <p:nvPr/>
        </p:nvSpPr>
        <p:spPr>
          <a:xfrm>
            <a:off x="3592625" y="5174575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655" name="Google Shape;1655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80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옵션 및 재고</a:t>
            </a: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관리</a:t>
            </a:r>
            <a:endParaRPr/>
          </a:p>
        </p:txBody>
      </p:sp>
      <p:sp>
        <p:nvSpPr>
          <p:cNvPr id="1667" name="Google Shape;1667;p80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Google Shape;167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73" name="Google Shape;167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674" name="Google Shape;167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8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옵션 및 재고관리</a:t>
            </a:r>
            <a:endParaRPr/>
          </a:p>
        </p:txBody>
      </p:sp>
      <p:sp>
        <p:nvSpPr>
          <p:cNvPr id="1680" name="Google Shape;1680;p81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옵션 및 재고관리 목록조회 / 수정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81" name="Google Shape;1681;p81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목록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lphaL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수정가능 항목: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옵션명, 옵션값, 추가금액, 옵션수량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lphaL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수장불가 항목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상품번호, 상품명, 상품원가, 옵션번호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수정 저장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목록에서 수정 가능한 항목들을 수정한 후, 저장버튼 클릭 시 데이터에 저장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82" name="Google Shape;1682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175" y="2419700"/>
            <a:ext cx="8222651" cy="40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81"/>
          <p:cNvSpPr/>
          <p:nvPr/>
        </p:nvSpPr>
        <p:spPr>
          <a:xfrm>
            <a:off x="577175" y="34290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81"/>
          <p:cNvSpPr/>
          <p:nvPr/>
        </p:nvSpPr>
        <p:spPr>
          <a:xfrm>
            <a:off x="8166900" y="3429000"/>
            <a:ext cx="266700" cy="266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334" name="Google Shape;33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9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메인 </a:t>
            </a: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sp>
        <p:nvSpPr>
          <p:cNvPr id="346" name="Google Shape;346;p19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11801" cy="5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31800"/>
            <a:ext cx="17360898" cy="9423399"/>
          </a:xfrm>
          <a:prstGeom prst="rect">
            <a:avLst/>
          </a:prstGeom>
          <a:noFill/>
          <a:ln>
            <a:noFill/>
          </a:ln>
          <a:effectLst>
            <a:outerShdw blurRad="1106733" dir="4020000" dist="362644">
              <a:srgbClr val="000000">
                <a:alpha val="49800"/>
              </a:srgbClr>
            </a:outerShdw>
          </a:effectLst>
        </p:spPr>
      </p:pic>
      <p:pic>
        <p:nvPicPr>
          <p:cNvPr id="1691" name="Google Shape;1691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31800"/>
            <a:ext cx="17360898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660400"/>
            <a:ext cx="7289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37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06900" y="736600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62200" y="7429500"/>
            <a:ext cx="1905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02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00200" y="798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6100" y="6553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30100" y="6223000"/>
            <a:ext cx="26162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82"/>
          <p:cNvSpPr txBox="1"/>
          <p:nvPr/>
        </p:nvSpPr>
        <p:spPr>
          <a:xfrm>
            <a:off x="3092450" y="4343400"/>
            <a:ext cx="1210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고객센터 관리</a:t>
            </a:r>
            <a:endParaRPr/>
          </a:p>
        </p:txBody>
      </p:sp>
      <p:sp>
        <p:nvSpPr>
          <p:cNvPr id="1703" name="Google Shape;1703;p82"/>
          <p:cNvSpPr txBox="1"/>
          <p:nvPr/>
        </p:nvSpPr>
        <p:spPr>
          <a:xfrm>
            <a:off x="6845300" y="698500"/>
            <a:ext cx="459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Google Shape;170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09" name="Google Shape;170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10" name="Google Shape;171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83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16" name="Google Shape;1716;p83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관리자페이지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FAQ의 모든 글들을 한 번에 볼 수 있게 하였고, 클릭 시 FAQ 페이지로 넘어가게 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83"/>
          <p:cNvSpPr/>
          <p:nvPr/>
        </p:nvSpPr>
        <p:spPr>
          <a:xfrm>
            <a:off x="528643" y="261980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8" name="Google Shape;1718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823" y="3025400"/>
            <a:ext cx="7866574" cy="373558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9" name="Google Shape;1719;p83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고객센터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4" name="Google Shape;172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25" name="Google Shape;17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26" name="Google Shape;172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84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32" name="Google Shape;1732;p84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관리자페이지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1:1문의의 모든 글들을 한 번에 볼 수 있게 하였고, 클릭 시 1:1문의 페이지로 넘어가게 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84"/>
          <p:cNvSpPr/>
          <p:nvPr/>
        </p:nvSpPr>
        <p:spPr>
          <a:xfrm>
            <a:off x="528643" y="261980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4" name="Google Shape;1734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823" y="3025400"/>
            <a:ext cx="7866574" cy="373558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5" name="Google Shape;1735;p84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고객센터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Google Shape;174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41" name="Google Shape;174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1742" name="Google Shape;174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85"/>
          <p:cNvSpPr txBox="1"/>
          <p:nvPr/>
        </p:nvSpPr>
        <p:spPr>
          <a:xfrm>
            <a:off x="10058400" y="2108200"/>
            <a:ext cx="7213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구현기능설명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48" name="Google Shape;1748;p85"/>
          <p:cNvSpPr txBox="1"/>
          <p:nvPr/>
        </p:nvSpPr>
        <p:spPr>
          <a:xfrm>
            <a:off x="10033000" y="3098800"/>
            <a:ext cx="71754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  <a:t>관리자페이지</a:t>
            </a:r>
            <a:br>
              <a:rPr b="0" i="0" lang="en-US" sz="2600" u="none" cap="none" strike="noStrike">
                <a:solidFill>
                  <a:srgbClr val="71737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717377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rgbClr val="717377"/>
                </a:solidFill>
              </a:rPr>
              <a:t>공지사항의 모든 글들을 한 번에 볼 수 있게 하였고, 클릭 시 공지사항 페이지로 넘어가게 하였다.</a:t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7173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85"/>
          <p:cNvSpPr/>
          <p:nvPr/>
        </p:nvSpPr>
        <p:spPr>
          <a:xfrm>
            <a:off x="528643" y="2619807"/>
            <a:ext cx="369300" cy="405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0" name="Google Shape;1750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788" y="3263850"/>
            <a:ext cx="8182424" cy="393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85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관리자 UI | 고객센터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352" name="Google Shape;3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353" name="Google Shape;3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0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메인 페이지</a:t>
            </a:r>
            <a:endParaRPr/>
          </a:p>
        </p:txBody>
      </p:sp>
      <p:sp>
        <p:nvSpPr>
          <p:cNvPr id="359" name="Google Shape;359;p20"/>
          <p:cNvSpPr txBox="1"/>
          <p:nvPr/>
        </p:nvSpPr>
        <p:spPr>
          <a:xfrm>
            <a:off x="9486909" y="1480650"/>
            <a:ext cx="6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메인화면 전경 및 Main Content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0" name="Google Shape;360;p20"/>
          <p:cNvSpPr txBox="1"/>
          <p:nvPr/>
        </p:nvSpPr>
        <p:spPr>
          <a:xfrm>
            <a:off x="9959800" y="2099300"/>
            <a:ext cx="78582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헤더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이 후 설명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메인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배너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클릭 시 해당 상품으로 이동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베스트 상품 탭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최다 판매 제품 8종 상품 목록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신상품 탭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최신 판매 제품 8종 상품 목록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더보기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선택한 탭의 상품 전체 보기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이 달의 MD 추천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관리자 페이지에서 선정한 상품이 작은 배너와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포인트 문구와 함께 슬라이드 형식으로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위로가기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화면을 일정 범위 스크롤하면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1:1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문의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클릭 시 운영자에게 문의 팝업 출력(채팅 API)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61" name="Google Shape;36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6300" y="508000"/>
            <a:ext cx="6331401" cy="9288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2" name="Google Shape;362;p20"/>
          <p:cNvSpPr/>
          <p:nvPr/>
        </p:nvSpPr>
        <p:spPr>
          <a:xfrm>
            <a:off x="1406300" y="4318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0"/>
          <p:cNvSpPr/>
          <p:nvPr/>
        </p:nvSpPr>
        <p:spPr>
          <a:xfrm>
            <a:off x="1406300" y="8988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2130250" y="26269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3251200" y="26269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3951800" y="69472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0"/>
          <p:cNvSpPr/>
          <p:nvPr/>
        </p:nvSpPr>
        <p:spPr>
          <a:xfrm>
            <a:off x="2188025" y="72797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0"/>
          <p:cNvSpPr/>
          <p:nvPr/>
        </p:nvSpPr>
        <p:spPr>
          <a:xfrm>
            <a:off x="7092150" y="90896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0"/>
          <p:cNvSpPr/>
          <p:nvPr/>
        </p:nvSpPr>
        <p:spPr>
          <a:xfrm>
            <a:off x="7092150" y="94749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7377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375" name="Google Shape;3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0" y="431800"/>
            <a:ext cx="8483601" cy="9423399"/>
          </a:xfrm>
          <a:prstGeom prst="rect">
            <a:avLst/>
          </a:prstGeom>
          <a:noFill/>
          <a:ln>
            <a:noFill/>
          </a:ln>
          <a:effectLst>
            <a:outerShdw blurRad="896557" dir="4020000" dist="326398">
              <a:srgbClr val="000000">
                <a:alpha val="49800"/>
              </a:srgbClr>
            </a:outerShdw>
          </a:effectLst>
        </p:spPr>
      </p:pic>
      <p:pic>
        <p:nvPicPr>
          <p:cNvPr id="376" name="Google Shape;37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31800"/>
            <a:ext cx="8483601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71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54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4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3500" y="660400"/>
            <a:ext cx="4191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 txBox="1"/>
          <p:nvPr/>
        </p:nvSpPr>
        <p:spPr>
          <a:xfrm>
            <a:off x="11645900" y="698500"/>
            <a:ext cx="387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사용자 UI | 메인 페이지</a:t>
            </a:r>
            <a:endParaRPr/>
          </a:p>
        </p:txBody>
      </p:sp>
      <p:sp>
        <p:nvSpPr>
          <p:cNvPr id="382" name="Google Shape;382;p21"/>
          <p:cNvSpPr txBox="1"/>
          <p:nvPr/>
        </p:nvSpPr>
        <p:spPr>
          <a:xfrm>
            <a:off x="9486900" y="1485900"/>
            <a:ext cx="61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A628A"/>
                </a:solidFill>
                <a:latin typeface="Noto Sans KR"/>
                <a:ea typeface="Noto Sans KR"/>
                <a:cs typeface="Noto Sans KR"/>
                <a:sym typeface="Noto Sans KR"/>
              </a:rPr>
              <a:t>메인화면 - Header</a:t>
            </a:r>
            <a:endParaRPr b="1" sz="3000">
              <a:solidFill>
                <a:srgbClr val="4A628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943900" y="2104550"/>
            <a:ext cx="7874100" cy="7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헤더 기본 구성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브랜드로고, 메뉴버튼, 검색 / 로그인 버튼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스크롤 시 가독성을 위한 헤더 투명도 변경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검색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클릭 시 인풋 창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제품보기 버튼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마우스오버 시 카테고리별 제품보기 메뉴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로그인 후 버튼 변경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로그인 시 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찜/장바구니/</a:t>
            </a: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마이페이지/로그아웃 버튼으로 변경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AutoNum type="arabicPeriod"/>
            </a:pP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모바일 화면 지원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: 반응형 디자인으로 모바일 화면에서도 대응</a:t>
            </a:r>
            <a:br>
              <a:rPr lang="en-US" sz="2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latin typeface="Noto Sans KR"/>
                <a:ea typeface="Noto Sans KR"/>
                <a:cs typeface="Noto Sans KR"/>
                <a:sym typeface="Noto Sans KR"/>
              </a:rPr>
              <a:t>제품보기 버튼의 경우 모바일 화면에서만 마우스오버가 아닌 클릭으로 메뉴 출력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4" name="Google Shape;38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438" y="4970924"/>
            <a:ext cx="3861450" cy="129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5" name="Google Shape;38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94462" y="4970925"/>
            <a:ext cx="3861450" cy="20932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6" name="Google Shape;386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5438" y="6369825"/>
            <a:ext cx="3703340" cy="3086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7" name="Google Shape;387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263" y="1130188"/>
            <a:ext cx="7972425" cy="58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8" name="Google Shape;388;p21"/>
          <p:cNvSpPr/>
          <p:nvPr/>
        </p:nvSpPr>
        <p:spPr>
          <a:xfrm>
            <a:off x="682375" y="9029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5575" y="1826063"/>
            <a:ext cx="7905750" cy="75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0" name="Google Shape;390;p21"/>
          <p:cNvSpPr/>
          <p:nvPr/>
        </p:nvSpPr>
        <p:spPr>
          <a:xfrm>
            <a:off x="1074050" y="171125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1"/>
          <p:cNvSpPr/>
          <p:nvPr/>
        </p:nvSpPr>
        <p:spPr>
          <a:xfrm>
            <a:off x="6207975" y="171122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6525" y="2693388"/>
            <a:ext cx="7943850" cy="200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3" name="Google Shape;393;p21"/>
          <p:cNvSpPr/>
          <p:nvPr/>
        </p:nvSpPr>
        <p:spPr>
          <a:xfrm>
            <a:off x="1339475" y="25761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1"/>
          <p:cNvSpPr/>
          <p:nvPr/>
        </p:nvSpPr>
        <p:spPr>
          <a:xfrm>
            <a:off x="6196900" y="2576175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1"/>
          <p:cNvSpPr/>
          <p:nvPr/>
        </p:nvSpPr>
        <p:spPr>
          <a:xfrm>
            <a:off x="682375" y="4808500"/>
            <a:ext cx="266700" cy="26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